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26"/>
  </p:notesMasterIdLst>
  <p:sldIdLst>
    <p:sldId id="256" r:id="rId2"/>
    <p:sldId id="312" r:id="rId3"/>
    <p:sldId id="330" r:id="rId4"/>
    <p:sldId id="331" r:id="rId5"/>
    <p:sldId id="332" r:id="rId6"/>
    <p:sldId id="343" r:id="rId7"/>
    <p:sldId id="313" r:id="rId8"/>
    <p:sldId id="314" r:id="rId9"/>
    <p:sldId id="333" r:id="rId10"/>
    <p:sldId id="315" r:id="rId11"/>
    <p:sldId id="334" r:id="rId12"/>
    <p:sldId id="262" r:id="rId13"/>
    <p:sldId id="346" r:id="rId14"/>
    <p:sldId id="328" r:id="rId15"/>
    <p:sldId id="338" r:id="rId16"/>
    <p:sldId id="351" r:id="rId17"/>
    <p:sldId id="350" r:id="rId18"/>
    <p:sldId id="297" r:id="rId19"/>
    <p:sldId id="271" r:id="rId20"/>
    <p:sldId id="339" r:id="rId21"/>
    <p:sldId id="340" r:id="rId22"/>
    <p:sldId id="342" r:id="rId23"/>
    <p:sldId id="341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23B18B-C0B7-4FDF-A5EA-B8E497512135}">
          <p14:sldIdLst>
            <p14:sldId id="256"/>
            <p14:sldId id="312"/>
            <p14:sldId id="330"/>
            <p14:sldId id="331"/>
            <p14:sldId id="332"/>
            <p14:sldId id="343"/>
            <p14:sldId id="313"/>
            <p14:sldId id="314"/>
            <p14:sldId id="333"/>
            <p14:sldId id="315"/>
            <p14:sldId id="334"/>
            <p14:sldId id="262"/>
            <p14:sldId id="346"/>
            <p14:sldId id="328"/>
            <p14:sldId id="338"/>
            <p14:sldId id="351"/>
            <p14:sldId id="350"/>
            <p14:sldId id="297"/>
            <p14:sldId id="271"/>
            <p14:sldId id="339"/>
            <p14:sldId id="340"/>
            <p14:sldId id="342"/>
            <p14:sldId id="341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shod" initials="D" lastIdx="10" clrIdx="0">
    <p:extLst>
      <p:ext uri="{19B8F6BF-5375-455C-9EA6-DF929625EA0E}">
        <p15:presenceInfo xmlns:p15="http://schemas.microsoft.com/office/powerpoint/2012/main" userId="Dilsh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66"/>
    <a:srgbClr val="ECF3FA"/>
    <a:srgbClr val="EFF5FB"/>
    <a:srgbClr val="F5F9FD"/>
    <a:srgbClr val="E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714" autoAdjust="0"/>
  </p:normalViewPr>
  <p:slideViewPr>
    <p:cSldViewPr snapToGrid="0">
      <p:cViewPr varScale="1">
        <p:scale>
          <a:sx n="97" d="100"/>
          <a:sy n="9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53F5-FEF9-4C04-ABC7-375C30B29A95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9A5B-5A62-4AC5-8605-54CD33A7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6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9A5B-5A62-4AC5-8605-54CD33A73E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5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FE07-DD8B-423A-B551-BDF00F12D8F9}" type="datetime1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8A9-84BF-4CC4-8D0F-6BBBB3DC92BE}" type="datetime1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9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1C4E-238F-4ED6-A862-1B62244505C7}" type="datetime1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B56F-B4F3-4177-AD4F-1132EA0EE12A}" type="datetime1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4233-FF0F-4D9C-A6DF-CC1A90C9AAD9}" type="datetime1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B04F-18BC-406E-A8EE-E37E516BEC36}" type="datetime1">
              <a:rPr lang="en-US" smtClean="0"/>
              <a:t>02-Jun-15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738-A06C-4F01-94A2-BEEE5C481C94}" type="datetime1">
              <a:rPr lang="en-US" smtClean="0"/>
              <a:t>02-Jun-15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24E9-33A7-4039-A853-200008A9A122}" type="datetime1">
              <a:rPr lang="en-US" smtClean="0"/>
              <a:t>02-Jun-15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9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48AE-115F-4408-900D-31907CF0124C}" type="datetime1">
              <a:rPr lang="en-US" smtClean="0"/>
              <a:t>02-Jun-15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D1B935-C9D4-4FC4-B38C-4F8F54DCE6D9}" type="datetime1">
              <a:rPr lang="en-US" smtClean="0"/>
              <a:t>02-Jun-15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0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CAA9-6310-4B37-BCCB-38C742881C01}" type="datetime1">
              <a:rPr lang="en-US" smtClean="0"/>
              <a:t>02-Jun-15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523D7-908D-4A01-B1FC-5965A0DDED78}" type="datetime1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xtbi.cs.aau.dk/cod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989696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Processing Aggregate Queries in a Federation of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SPARQL Endpoints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66715"/>
            <a:ext cx="10058400" cy="1143000"/>
          </a:xfrm>
        </p:spPr>
        <p:txBody>
          <a:bodyPr/>
          <a:lstStyle/>
          <a:p>
            <a:pPr algn="ctr"/>
            <a:r>
              <a:rPr lang="en-US" dirty="0" smtClean="0"/>
              <a:t>Dilshod IBRAGIMOV, KATJA HOSE, TORBEN BACH PEDERSEN, ESTEBAN ZIM</a:t>
            </a:r>
            <a:r>
              <a:rPr lang="es-ES" dirty="0" smtClean="0"/>
              <a:t>ÁNYI.</a:t>
            </a:r>
            <a:endParaRPr lang="en-US" dirty="0"/>
          </a:p>
        </p:txBody>
      </p:sp>
      <p:pic>
        <p:nvPicPr>
          <p:cNvPr id="1028" name="Picture 4" descr="http://www.ulb.ac.be/dre/com/docs/sceau-a-quad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50" y="219002"/>
            <a:ext cx="1418444" cy="14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8491" y="296615"/>
            <a:ext cx="1535778" cy="12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6615"/>
            <a:ext cx="1086543" cy="1448724"/>
          </a:xfrm>
          <a:prstGeom prst="rect">
            <a:avLst/>
          </a:prstGeom>
        </p:spPr>
      </p:pic>
      <p:pic>
        <p:nvPicPr>
          <p:cNvPr id="6" name="Picture 2" descr="http://upload.wikimedia.org/wikipedia/en/thumb/b/b9/AAU_logo_2012.png/250px-AAU_logo_20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6" y="117393"/>
            <a:ext cx="1857801" cy="17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37636" cy="4250266"/>
          </a:xfrm>
        </p:spPr>
        <p:txBody>
          <a:bodyPr>
            <a:normAutofit lnSpcReduction="10000"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dirty="0" smtClean="0"/>
              <a:t>If results are grouped by SERVICE query variables, further optimization is possible (</a:t>
            </a:r>
            <a:r>
              <a:rPr lang="en-US" sz="2800" dirty="0"/>
              <a:t>motivating </a:t>
            </a:r>
            <a:r>
              <a:rPr lang="en-US" sz="2800" dirty="0" smtClean="0"/>
              <a:t>query example</a:t>
            </a:r>
            <a:r>
              <a:rPr lang="en-US" sz="2800" dirty="0"/>
              <a:t>)</a:t>
            </a:r>
          </a:p>
          <a:p>
            <a:r>
              <a:rPr lang="en-US" sz="2800" i="1" dirty="0" smtClean="0"/>
              <a:t>1) First group by the observation place (?</a:t>
            </a:r>
            <a:r>
              <a:rPr lang="en-US" sz="2800" i="1" dirty="0" err="1" smtClean="0"/>
              <a:t>placeID</a:t>
            </a:r>
            <a:r>
              <a:rPr lang="en-US" sz="2800" i="1" dirty="0" smtClean="0"/>
              <a:t>)</a:t>
            </a:r>
            <a:endParaRPr lang="en-US" sz="2800" dirty="0" smtClean="0"/>
          </a:p>
          <a:p>
            <a:r>
              <a:rPr lang="en-US" sz="2400" dirty="0"/>
              <a:t>SELECT </a:t>
            </a:r>
            <a:r>
              <a:rPr lang="en-US" sz="2400" dirty="0" smtClean="0"/>
              <a:t>?</a:t>
            </a:r>
            <a:r>
              <a:rPr lang="en-US" sz="2400" dirty="0" err="1" smtClean="0"/>
              <a:t>placeID</a:t>
            </a:r>
            <a:r>
              <a:rPr lang="en-US" sz="2400" dirty="0" smtClean="0"/>
              <a:t> (SUM (?</a:t>
            </a:r>
            <a:r>
              <a:rPr lang="en-US" sz="2400" dirty="0" err="1" smtClean="0"/>
              <a:t>floatRV</a:t>
            </a:r>
            <a:r>
              <a:rPr lang="en-US" sz="2400" dirty="0" smtClean="0"/>
              <a:t> </a:t>
            </a:r>
            <a:r>
              <a:rPr lang="en-US" sz="2400" dirty="0"/>
              <a:t>) AS </a:t>
            </a:r>
            <a:r>
              <a:rPr lang="en-US" sz="2400" dirty="0" smtClean="0"/>
              <a:t>?</a:t>
            </a:r>
            <a:r>
              <a:rPr lang="en-US" sz="2400" dirty="0" err="1" smtClean="0"/>
              <a:t>avgSUM</a:t>
            </a:r>
            <a:r>
              <a:rPr lang="en-US" sz="2400" dirty="0"/>
              <a:t>) </a:t>
            </a:r>
            <a:r>
              <a:rPr lang="en-US" sz="2400" dirty="0" smtClean="0"/>
              <a:t>(COUNT </a:t>
            </a:r>
            <a:r>
              <a:rPr lang="en-US" sz="2400" dirty="0"/>
              <a:t>(?</a:t>
            </a:r>
            <a:r>
              <a:rPr lang="en-US" sz="2400" dirty="0" err="1"/>
              <a:t>floatRV</a:t>
            </a:r>
            <a:r>
              <a:rPr lang="en-US" sz="2400" dirty="0"/>
              <a:t> ) AS </a:t>
            </a:r>
            <a:r>
              <a:rPr lang="en-US" sz="2400" dirty="0" smtClean="0"/>
              <a:t>?</a:t>
            </a:r>
            <a:r>
              <a:rPr lang="en-US" sz="2400" dirty="0" err="1" smtClean="0"/>
              <a:t>avgCNT</a:t>
            </a:r>
            <a:r>
              <a:rPr lang="en-US" sz="2400" dirty="0" smtClean="0"/>
              <a:t> </a:t>
            </a:r>
            <a:r>
              <a:rPr lang="en-US" sz="2400" dirty="0"/>
              <a:t>) WHERE </a:t>
            </a:r>
            <a:r>
              <a:rPr lang="en-US" sz="2400" dirty="0" smtClean="0"/>
              <a:t>{</a:t>
            </a:r>
          </a:p>
          <a:p>
            <a:r>
              <a:rPr lang="en-US" sz="2400" dirty="0" smtClean="0"/>
              <a:t>    </a:t>
            </a:r>
            <a:r>
              <a:rPr lang="en-US" sz="2400" dirty="0"/>
              <a:t>?s </a:t>
            </a:r>
            <a:r>
              <a:rPr lang="en-US" sz="2400" dirty="0" err="1"/>
              <a:t>ev:place</a:t>
            </a:r>
            <a:r>
              <a:rPr lang="en-US" sz="2400" dirty="0"/>
              <a:t> ?</a:t>
            </a:r>
            <a:r>
              <a:rPr lang="en-US" sz="2400" dirty="0" err="1"/>
              <a:t>placeID</a:t>
            </a:r>
            <a:r>
              <a:rPr lang="en-US" sz="2400" dirty="0"/>
              <a:t> .      ?s </a:t>
            </a:r>
            <a:r>
              <a:rPr lang="en-US" sz="2400" dirty="0" err="1"/>
              <a:t>ev:time</a:t>
            </a:r>
            <a:r>
              <a:rPr lang="en-US" sz="2400" dirty="0"/>
              <a:t> ? time .      ?s </a:t>
            </a:r>
            <a:r>
              <a:rPr lang="en-US" sz="2400" dirty="0" err="1"/>
              <a:t>rdf:value</a:t>
            </a:r>
            <a:r>
              <a:rPr lang="en-US" sz="2400" dirty="0"/>
              <a:t> ? </a:t>
            </a:r>
            <a:r>
              <a:rPr lang="en-US" sz="2400" dirty="0" err="1"/>
              <a:t>radioValue</a:t>
            </a:r>
            <a:r>
              <a:rPr lang="en-US" sz="2400" dirty="0"/>
              <a:t> .</a:t>
            </a:r>
          </a:p>
          <a:p>
            <a:r>
              <a:rPr lang="en-US" sz="2400" dirty="0" smtClean="0"/>
              <a:t>    BIND </a:t>
            </a:r>
            <a:r>
              <a:rPr lang="en-US" sz="2400" dirty="0"/>
              <a:t>(</a:t>
            </a:r>
            <a:r>
              <a:rPr lang="en-US" sz="2400" dirty="0" err="1"/>
              <a:t>xsd:float</a:t>
            </a:r>
            <a:r>
              <a:rPr lang="en-US" sz="2400" dirty="0"/>
              <a:t> (?</a:t>
            </a:r>
            <a:r>
              <a:rPr lang="en-US" sz="2400" dirty="0" err="1"/>
              <a:t>radioValue</a:t>
            </a:r>
            <a:r>
              <a:rPr lang="en-US" sz="2400" dirty="0"/>
              <a:t> ) as ?</a:t>
            </a:r>
            <a:r>
              <a:rPr lang="en-US" sz="2400" dirty="0" err="1"/>
              <a:t>floatRV</a:t>
            </a:r>
            <a:r>
              <a:rPr lang="en-US" sz="2400" dirty="0"/>
              <a:t> ) .</a:t>
            </a:r>
          </a:p>
          <a:p>
            <a:r>
              <a:rPr lang="en-US" sz="2400" dirty="0"/>
              <a:t>}</a:t>
            </a:r>
          </a:p>
          <a:p>
            <a:r>
              <a:rPr lang="en-US" sz="2400" dirty="0"/>
              <a:t>GROUP BY </a:t>
            </a:r>
            <a:r>
              <a:rPr lang="en-US" sz="2400" dirty="0" smtClean="0"/>
              <a:t>?</a:t>
            </a:r>
            <a:r>
              <a:rPr lang="en-US" sz="2400" dirty="0" err="1" smtClean="0"/>
              <a:t>placeID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Basic Strategies - Partial 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37636" cy="4250266"/>
          </a:xfrm>
        </p:spPr>
        <p:txBody>
          <a:bodyPr>
            <a:normAutofit fontScale="85000" lnSpcReduction="20000"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i="1" dirty="0" smtClean="0"/>
              <a:t>Then execute SERVICE query</a:t>
            </a:r>
            <a:endParaRPr lang="en-US" sz="2800" i="1" dirty="0"/>
          </a:p>
          <a:p>
            <a:r>
              <a:rPr lang="en-US" sz="2800" dirty="0"/>
              <a:t>SELECT </a:t>
            </a:r>
            <a:r>
              <a:rPr lang="en-US" sz="2800" dirty="0" smtClean="0"/>
              <a:t>?</a:t>
            </a:r>
            <a:r>
              <a:rPr lang="en-US" sz="2800" dirty="0" err="1" smtClean="0"/>
              <a:t>placeID</a:t>
            </a:r>
            <a:r>
              <a:rPr lang="en-US" sz="2800" dirty="0" smtClean="0"/>
              <a:t> ?</a:t>
            </a:r>
            <a:r>
              <a:rPr lang="en-US" sz="2800" dirty="0" err="1" smtClean="0"/>
              <a:t>regName</a:t>
            </a:r>
            <a:r>
              <a:rPr lang="en-US" sz="2800" dirty="0" smtClean="0"/>
              <a:t> </a:t>
            </a:r>
            <a:r>
              <a:rPr lang="en-US" sz="2800" dirty="0"/>
              <a:t>WHERE {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?</a:t>
            </a:r>
            <a:r>
              <a:rPr lang="en-US" sz="2800" dirty="0" err="1" smtClean="0"/>
              <a:t>placeID</a:t>
            </a:r>
            <a:r>
              <a:rPr lang="en-US" sz="2800" dirty="0" smtClean="0"/>
              <a:t> </a:t>
            </a:r>
            <a:r>
              <a:rPr lang="en-US" sz="2800" dirty="0" err="1" smtClean="0"/>
              <a:t>gn:parentFeature</a:t>
            </a:r>
            <a:r>
              <a:rPr lang="en-US" sz="2800" dirty="0" smtClean="0"/>
              <a:t> ?</a:t>
            </a:r>
            <a:r>
              <a:rPr lang="en-US" sz="2800" dirty="0" err="1" smtClean="0"/>
              <a:t>regionID</a:t>
            </a:r>
            <a:r>
              <a:rPr lang="en-US" sz="2800" dirty="0" smtClean="0"/>
              <a:t> 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    ?</a:t>
            </a:r>
            <a:r>
              <a:rPr lang="en-US" sz="2800" dirty="0" err="1" smtClean="0"/>
              <a:t>regionID</a:t>
            </a:r>
            <a:r>
              <a:rPr lang="en-US" sz="2800" dirty="0" smtClean="0"/>
              <a:t> </a:t>
            </a:r>
            <a:r>
              <a:rPr lang="en-US" sz="2800" dirty="0" err="1" smtClean="0"/>
              <a:t>gn:name</a:t>
            </a:r>
            <a:r>
              <a:rPr lang="en-US" sz="2800" dirty="0" smtClean="0"/>
              <a:t> ?</a:t>
            </a:r>
            <a:r>
              <a:rPr lang="en-US" sz="2800" dirty="0" err="1" smtClean="0"/>
              <a:t>regName</a:t>
            </a:r>
            <a:r>
              <a:rPr lang="en-US" sz="2800" dirty="0" smtClean="0"/>
              <a:t> 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VALUES (</a:t>
            </a:r>
            <a:r>
              <a:rPr lang="en-US" sz="2800" dirty="0"/>
              <a:t>?</a:t>
            </a:r>
            <a:r>
              <a:rPr lang="en-US" sz="2800" dirty="0" err="1"/>
              <a:t>placeID</a:t>
            </a:r>
            <a:r>
              <a:rPr lang="en-US" sz="2800" dirty="0" smtClean="0"/>
              <a:t>) {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    (&lt;http://sws.geonames.org/1852083/&gt;) </a:t>
            </a:r>
            <a:r>
              <a:rPr lang="en-US" sz="2800" dirty="0" smtClean="0">
                <a:solidFill>
                  <a:schemeClr val="tx1"/>
                </a:solidFill>
              </a:rPr>
              <a:t>….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/>
              <a:t>    }</a:t>
            </a:r>
            <a:endParaRPr lang="en-US" sz="2800" dirty="0"/>
          </a:p>
          <a:p>
            <a:r>
              <a:rPr lang="en-US" sz="2800" dirty="0" smtClean="0"/>
              <a:t>}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i="1" dirty="0" smtClean="0"/>
              <a:t>Final step – join the intermediate results and compute the final result </a:t>
            </a:r>
            <a:r>
              <a:rPr lang="en-US" sz="2800" dirty="0" smtClean="0"/>
              <a:t>(distributed/algebraic functions)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Basic Strategies - Partial Aggregation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Cont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95" y="1881187"/>
            <a:ext cx="41338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CODA –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ost-based 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ptimizer for 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istributed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ggregate Queries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60274"/>
                <a:ext cx="10058400" cy="4023360"/>
              </a:xfrm>
            </p:spPr>
            <p:txBody>
              <a:bodyPr>
                <a:noAutofit/>
              </a:bodyPr>
              <a:lstStyle/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Decomposes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the original query into multiple </a:t>
                </a:r>
                <a:r>
                  <a:rPr lang="en-US" sz="2400" dirty="0" err="1" smtClean="0"/>
                  <a:t>subqueries</a:t>
                </a:r>
                <a:r>
                  <a:rPr lang="en-US" sz="2400" dirty="0" smtClean="0"/>
                  <a:t> (query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:r>
                  <a:rPr lang="en-US" sz="2400" dirty="0" smtClean="0"/>
                  <a:t>SERVICE </a:t>
                </a:r>
                <a:r>
                  <a:rPr lang="en-US" sz="2400" dirty="0"/>
                  <a:t>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𝑒𝑁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Estimates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query execution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costs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different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query </a:t>
                </a:r>
                <a:r>
                  <a:rPr lang="en-US" sz="2400" dirty="0"/>
                  <a:t>execution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plans 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Chooses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the one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minimum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costs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60274"/>
                <a:ext cx="10058400" cy="4023360"/>
              </a:xfrm>
              <a:blipFill rotWithShape="0"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18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60274"/>
                <a:ext cx="10058400" cy="4023360"/>
              </a:xfrm>
            </p:spPr>
            <p:txBody>
              <a:bodyPr>
                <a:noAutofit/>
              </a:bodyPr>
              <a:lstStyle/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Overall </a:t>
                </a:r>
                <a:r>
                  <a:rPr lang="en-US" sz="2400" dirty="0"/>
                  <a:t>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Communication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for </a:t>
                </a:r>
                <a:r>
                  <a:rPr lang="en-US" sz="2400" dirty="0" err="1"/>
                  <a:t>subquery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∗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𝑚𝑎𝑝</m:t>
                        </m:r>
                      </m:sub>
                    </m:sSub>
                  </m:oMath>
                </a14:m>
                <a:r>
                  <a:rPr lang="en-US" sz="2400" dirty="0" smtClean="0"/>
                  <a:t> ;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 smtClean="0"/>
                  <a:t> -  communication establishing overhead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- result size,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𝑚𝑎𝑝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- single </a:t>
                </a:r>
                <a:r>
                  <a:rPr lang="en-US" sz="2400" dirty="0"/>
                  <a:t>result </a:t>
                </a:r>
                <a:r>
                  <a:rPr lang="en-US" sz="2400" dirty="0" smtClean="0"/>
                  <a:t>transfer cost</a:t>
                </a:r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Processing costs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𝑎𝑔𝑔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𝐴𝐺𝐺</m:t>
                        </m:r>
                      </m:sub>
                    </m:sSub>
                  </m:oMath>
                </a14:m>
                <a:r>
                  <a:rPr lang="en-US" sz="2400" dirty="0" smtClean="0"/>
                  <a:t> 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𝑎𝑔𝑔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 - number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aggregated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𝐴𝐺𝐺</m:t>
                        </m:r>
                      </m:sub>
                    </m:sSub>
                  </m:oMath>
                </a14:m>
                <a:r>
                  <a:rPr lang="en-US" sz="2400" dirty="0" smtClean="0"/>
                  <a:t> - cost </a:t>
                </a:r>
                <a:r>
                  <a:rPr lang="en-US" sz="2400" dirty="0"/>
                  <a:t>for processing a </a:t>
                </a:r>
                <a:r>
                  <a:rPr lang="en-US" sz="2400" dirty="0" smtClean="0"/>
                  <a:t>single observation</a:t>
                </a:r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60274"/>
                <a:ext cx="10058400" cy="4023360"/>
              </a:xfrm>
              <a:blipFill rotWithShape="0">
                <a:blip r:embed="rId2"/>
                <a:stretch>
                  <a:fillRect l="-1818" t="-1818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CODA -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CODA - Estimating Constants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𝑚𝑎𝑝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-</a:t>
                </a:r>
                <a:r>
                  <a:rPr lang="en-US" sz="2400" dirty="0" smtClean="0"/>
                  <a:t> estimated </a:t>
                </a:r>
                <a:r>
                  <a:rPr lang="en-US" sz="2400" dirty="0"/>
                  <a:t>using </a:t>
                </a:r>
                <a:r>
                  <a:rPr lang="en-US" sz="2400" dirty="0" smtClean="0"/>
                  <a:t>“SELECT </a:t>
                </a:r>
                <a:r>
                  <a:rPr lang="en-US" sz="2400" dirty="0"/>
                  <a:t>* WHERE </a:t>
                </a:r>
                <a:r>
                  <a:rPr lang="en-US" sz="2400" dirty="0" smtClean="0"/>
                  <a:t>{ </a:t>
                </a:r>
                <a:r>
                  <a:rPr lang="en-US" sz="2400" dirty="0"/>
                  <a:t>?s #p ?o </a:t>
                </a:r>
                <a:r>
                  <a:rPr lang="en-US" sz="2400" dirty="0" smtClean="0"/>
                  <a:t>. FILTER</a:t>
                </a:r>
                <a:r>
                  <a:rPr lang="en-US" sz="2400" dirty="0"/>
                  <a:t>(?o = #o) </a:t>
                </a:r>
                <a:r>
                  <a:rPr lang="en-US" sz="2400" dirty="0" smtClean="0"/>
                  <a:t>} </a:t>
                </a:r>
                <a:r>
                  <a:rPr lang="en-US" sz="2400" dirty="0"/>
                  <a:t>LIMIT #</a:t>
                </a:r>
                <a:r>
                  <a:rPr lang="en-US" sz="2400" dirty="0" smtClean="0"/>
                  <a:t>L”; different </a:t>
                </a:r>
                <a:r>
                  <a:rPr lang="en-US" sz="2400" dirty="0"/>
                  <a:t>values for #L, #o and #</a:t>
                </a:r>
                <a:r>
                  <a:rPr lang="en-US" sz="2400" dirty="0" smtClean="0"/>
                  <a:t>p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- estimated with multiple “ASK {}” </a:t>
                </a:r>
                <a:r>
                  <a:rPr lang="en-US" sz="2400" dirty="0"/>
                  <a:t>or </a:t>
                </a:r>
                <a:r>
                  <a:rPr lang="en-US" sz="2400" dirty="0" smtClean="0"/>
                  <a:t>“SELECT </a:t>
                </a:r>
                <a:r>
                  <a:rPr lang="en-US" sz="2400" dirty="0"/>
                  <a:t>(1 AS ?v) </a:t>
                </a:r>
                <a:r>
                  <a:rPr lang="en-US" sz="2400" dirty="0" smtClean="0"/>
                  <a:t>{}”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𝐴𝐺𝐺</m:t>
                        </m:r>
                      </m:sub>
                    </m:sSub>
                  </m:oMath>
                </a14:m>
                <a:r>
                  <a:rPr lang="en-US" sz="2400" dirty="0" smtClean="0"/>
                  <a:t> - </a:t>
                </a:r>
                <a:r>
                  <a:rPr lang="en-US" sz="2400" dirty="0"/>
                  <a:t>estimated based on </a:t>
                </a:r>
                <a:r>
                  <a:rPr lang="en-US" sz="2400" dirty="0" smtClean="0"/>
                  <a:t>multiple “SELECT COUNT(?s) </a:t>
                </a:r>
                <a:r>
                  <a:rPr lang="en-US" sz="2400" dirty="0"/>
                  <a:t>WHERE </a:t>
                </a:r>
                <a:r>
                  <a:rPr lang="en-US" sz="2400" dirty="0" smtClean="0"/>
                  <a:t>{?s ?p </a:t>
                </a:r>
                <a:r>
                  <a:rPr lang="en-US" sz="2400" dirty="0"/>
                  <a:t>?o </a:t>
                </a:r>
                <a:r>
                  <a:rPr lang="en-US" sz="2400" dirty="0" smtClean="0"/>
                  <a:t>} </a:t>
                </a:r>
                <a:r>
                  <a:rPr lang="en-US" sz="2400" dirty="0"/>
                  <a:t>GROUP BY </a:t>
                </a:r>
                <a:r>
                  <a:rPr lang="en-US" sz="2400" dirty="0" smtClean="0"/>
                  <a:t>?o”</a:t>
                </a:r>
              </a:p>
              <a:p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perfectly accurate </a:t>
                </a:r>
                <a:r>
                  <a:rPr lang="en-US" sz="2400" dirty="0"/>
                  <a:t>but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aim is to find out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which</a:t>
                </a:r>
                <a:r>
                  <a:rPr lang="en-US" sz="2400" dirty="0"/>
                  <a:t> execution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plan is more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efficient</a:t>
                </a:r>
                <a:r>
                  <a:rPr lang="en-US" sz="2400" dirty="0" smtClean="0"/>
                  <a:t> (not to predict </a:t>
                </a:r>
                <a:r>
                  <a:rPr lang="en-US" sz="2400" dirty="0"/>
                  <a:t>the execution costs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58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984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CODA - Result Size Estimation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Result size estimation -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VoID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statistics </a:t>
                </a:r>
                <a:r>
                  <a:rPr lang="en-US" sz="2400" dirty="0" smtClean="0"/>
                  <a:t>(dataset, property partition, class partition)</a:t>
                </a:r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- total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number of triples </a:t>
                </a:r>
                <a:r>
                  <a:rPr lang="en-US" sz="2400" dirty="0"/>
                  <a:t>(</a:t>
                </a:r>
                <a:r>
                  <a:rPr lang="en-US" sz="2400" dirty="0" err="1" smtClean="0"/>
                  <a:t>void:triples</a:t>
                </a:r>
                <a:r>
                  <a:rPr lang="en-US" sz="2400" dirty="0" smtClean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/>
                  <a:t>- </a:t>
                </a:r>
                <a:r>
                  <a:rPr lang="en-US" sz="2400" dirty="0"/>
                  <a:t>total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number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distinct subjects</a:t>
                </a:r>
                <a:r>
                  <a:rPr lang="en-US" sz="2400" dirty="0"/>
                  <a:t> (</a:t>
                </a:r>
                <a:r>
                  <a:rPr lang="en-US" sz="2400" dirty="0" err="1" smtClean="0"/>
                  <a:t>void:distinctSubjects</a:t>
                </a:r>
                <a:r>
                  <a:rPr lang="en-US" sz="2400" dirty="0" smtClean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- </a:t>
                </a:r>
                <a:r>
                  <a:rPr lang="en-US" sz="2400" dirty="0"/>
                  <a:t>total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number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distinct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objects</a:t>
                </a:r>
                <a:r>
                  <a:rPr lang="en-US" sz="2400" dirty="0"/>
                  <a:t> (</a:t>
                </a:r>
                <a:r>
                  <a:rPr lang="en-US" sz="2400" dirty="0" err="1" smtClean="0"/>
                  <a:t>void:distinctObjects</a:t>
                </a:r>
                <a:r>
                  <a:rPr lang="en-US" sz="2400" dirty="0" smtClean="0"/>
                  <a:t>)</a:t>
                </a:r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Single patterns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for </a:t>
                </a:r>
                <a:r>
                  <a:rPr lang="en-US" sz="2400" dirty="0"/>
                  <a:t>(?s ?p ?o)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given </a:t>
                </a:r>
                <a:r>
                  <a:rPr lang="en-US" sz="2400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, (s ?p ?o) </a:t>
                </a:r>
                <a:r>
                  <a:rPr lang="en-US" sz="2400" dirty="0" smtClean="0"/>
                  <a:t>estimated </a:t>
                </a:r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sz="2400" dirty="0" smtClean="0"/>
                  <a:t>, </a:t>
                </a:r>
                <a:r>
                  <a:rPr lang="pt-BR" sz="2400" dirty="0"/>
                  <a:t>(?s ?p o)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sz="2400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and (s ?p o)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; FILTER influence estimates</a:t>
                </a:r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Joins -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estimates depend on shape </a:t>
                </a:r>
                <a:r>
                  <a:rPr lang="en-US" sz="2400" dirty="0" smtClean="0"/>
                  <a:t>(star </a:t>
                </a:r>
                <a:r>
                  <a:rPr lang="en-US" sz="2400" dirty="0" err="1" smtClean="0"/>
                  <a:t>vs</a:t>
                </a:r>
                <a:r>
                  <a:rPr lang="en-US" sz="2400" dirty="0" smtClean="0"/>
                  <a:t> path). Formulas taken from “</a:t>
                </a:r>
                <a:r>
                  <a:rPr lang="en-US" sz="2400" dirty="0"/>
                  <a:t>Resource Planning </a:t>
                </a:r>
                <a:r>
                  <a:rPr lang="en-US" sz="2400" dirty="0" smtClean="0"/>
                  <a:t>for SPARQL </a:t>
                </a:r>
                <a:r>
                  <a:rPr lang="en-US" sz="2400" dirty="0"/>
                  <a:t>Query Execution on Data Sharing Platforms</a:t>
                </a:r>
                <a:r>
                  <a:rPr lang="en-US" sz="2400" dirty="0" smtClean="0"/>
                  <a:t>”.</a:t>
                </a:r>
                <a:r>
                  <a:rPr lang="en-US" sz="2200" dirty="0" smtClean="0"/>
                  <a:t>  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2121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2" y="5204255"/>
            <a:ext cx="10058400" cy="920553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08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679" y="1776256"/>
            <a:ext cx="10563341" cy="479834"/>
          </a:xfrm>
        </p:spPr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Decomposed into 3 queries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CODA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Motivating Example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371" y="2939756"/>
            <a:ext cx="4093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?</a:t>
            </a:r>
            <a:r>
              <a:rPr lang="en-US" sz="1600" dirty="0" err="1" smtClean="0"/>
              <a:t>placeID</a:t>
            </a:r>
            <a:r>
              <a:rPr lang="en-US" sz="1600" dirty="0" smtClean="0"/>
              <a:t> </a:t>
            </a:r>
            <a:r>
              <a:rPr lang="en-US" sz="1600" dirty="0"/>
              <a:t>(AVG(?</a:t>
            </a:r>
            <a:r>
              <a:rPr lang="en-US" sz="1600" dirty="0" err="1"/>
              <a:t>floatRV</a:t>
            </a:r>
            <a:r>
              <a:rPr lang="en-US" sz="1600" dirty="0"/>
              <a:t>) AS ?average) WHERE</a:t>
            </a:r>
          </a:p>
          <a:p>
            <a:r>
              <a:rPr lang="en-US" sz="1600" dirty="0"/>
              <a:t>{ </a:t>
            </a:r>
          </a:p>
          <a:p>
            <a:r>
              <a:rPr lang="en-US" sz="1600" dirty="0"/>
              <a:t>  ?s </a:t>
            </a:r>
            <a:r>
              <a:rPr lang="en-US" sz="1600" dirty="0" err="1"/>
              <a:t>ev:place</a:t>
            </a:r>
            <a:r>
              <a:rPr lang="en-US" sz="1600" dirty="0"/>
              <a:t> ?</a:t>
            </a:r>
            <a:r>
              <a:rPr lang="en-US" sz="1600" dirty="0" err="1"/>
              <a:t>placeID</a:t>
            </a:r>
            <a:r>
              <a:rPr lang="en-US" sz="1600" dirty="0"/>
              <a:t> . </a:t>
            </a:r>
          </a:p>
          <a:p>
            <a:r>
              <a:rPr lang="en-US" sz="1600" dirty="0"/>
              <a:t>  ?s </a:t>
            </a:r>
            <a:r>
              <a:rPr lang="en-US" sz="1600" dirty="0" err="1"/>
              <a:t>rdf:value</a:t>
            </a:r>
            <a:r>
              <a:rPr lang="en-US" sz="1600" dirty="0"/>
              <a:t> ?</a:t>
            </a:r>
            <a:r>
              <a:rPr lang="en-US" sz="1600" dirty="0" err="1"/>
              <a:t>radioValue</a:t>
            </a:r>
            <a:r>
              <a:rPr lang="en-US" sz="1600" dirty="0"/>
              <a:t> . </a:t>
            </a:r>
          </a:p>
          <a:p>
            <a:r>
              <a:rPr lang="en-US" sz="1600" dirty="0"/>
              <a:t>  BIND(</a:t>
            </a:r>
            <a:r>
              <a:rPr lang="en-US" sz="1600" dirty="0" err="1"/>
              <a:t>xsd:float</a:t>
            </a:r>
            <a:r>
              <a:rPr lang="en-US" sz="1600" dirty="0"/>
              <a:t>(?</a:t>
            </a:r>
            <a:r>
              <a:rPr lang="en-US" sz="1600" dirty="0" err="1"/>
              <a:t>radioValue</a:t>
            </a:r>
            <a:r>
              <a:rPr lang="en-US" sz="1600" dirty="0"/>
              <a:t>) AS ?</a:t>
            </a:r>
            <a:r>
              <a:rPr lang="en-US" sz="1600" dirty="0" err="1"/>
              <a:t>floatRV</a:t>
            </a:r>
            <a:r>
              <a:rPr lang="en-US" sz="1600" dirty="0"/>
              <a:t>) . </a:t>
            </a:r>
          </a:p>
          <a:p>
            <a:r>
              <a:rPr lang="en-US" sz="1600" dirty="0"/>
              <a:t>  ?s </a:t>
            </a:r>
            <a:r>
              <a:rPr lang="en-US" sz="1600" dirty="0" err="1"/>
              <a:t>ev:time</a:t>
            </a:r>
            <a:r>
              <a:rPr lang="en-US" sz="1600" dirty="0"/>
              <a:t> ?time . </a:t>
            </a:r>
          </a:p>
          <a:p>
            <a:r>
              <a:rPr lang="en-US" sz="1600" dirty="0"/>
              <a:t>}</a:t>
            </a:r>
          </a:p>
          <a:p>
            <a:r>
              <a:rPr lang="en-US" sz="1600" dirty="0"/>
              <a:t>GROUP BY ?</a:t>
            </a:r>
            <a:r>
              <a:rPr lang="en-US" sz="1600" dirty="0" err="1" smtClean="0"/>
              <a:t>placeID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48566" y="2946875"/>
            <a:ext cx="4093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?</a:t>
            </a:r>
            <a:r>
              <a:rPr lang="en-US" sz="1600" dirty="0" err="1" smtClean="0"/>
              <a:t>placeID</a:t>
            </a:r>
            <a:r>
              <a:rPr lang="en-US" sz="1600" dirty="0" smtClean="0"/>
              <a:t> ?</a:t>
            </a:r>
            <a:r>
              <a:rPr lang="en-US" sz="1600" dirty="0" err="1" smtClean="0"/>
              <a:t>floatRV</a:t>
            </a:r>
            <a:endParaRPr lang="en-US" sz="1600" dirty="0" smtClean="0"/>
          </a:p>
          <a:p>
            <a:r>
              <a:rPr lang="en-US" sz="1600" dirty="0" smtClean="0"/>
              <a:t>WHERE</a:t>
            </a:r>
            <a:endParaRPr lang="en-US" sz="1600" dirty="0"/>
          </a:p>
          <a:p>
            <a:r>
              <a:rPr lang="en-US" sz="1600" dirty="0"/>
              <a:t>{ </a:t>
            </a:r>
          </a:p>
          <a:p>
            <a:r>
              <a:rPr lang="en-US" sz="1600" dirty="0"/>
              <a:t>  ?s </a:t>
            </a:r>
            <a:r>
              <a:rPr lang="en-US" sz="1600" dirty="0" err="1"/>
              <a:t>ev:place</a:t>
            </a:r>
            <a:r>
              <a:rPr lang="en-US" sz="1600" dirty="0"/>
              <a:t> ?</a:t>
            </a:r>
            <a:r>
              <a:rPr lang="en-US" sz="1600" dirty="0" err="1"/>
              <a:t>placeID</a:t>
            </a:r>
            <a:r>
              <a:rPr lang="en-US" sz="1600" dirty="0"/>
              <a:t> . </a:t>
            </a:r>
          </a:p>
          <a:p>
            <a:r>
              <a:rPr lang="en-US" sz="1600" dirty="0"/>
              <a:t>  ?s </a:t>
            </a:r>
            <a:r>
              <a:rPr lang="en-US" sz="1600" dirty="0" err="1"/>
              <a:t>rdf:value</a:t>
            </a:r>
            <a:r>
              <a:rPr lang="en-US" sz="1600" dirty="0"/>
              <a:t> ?</a:t>
            </a:r>
            <a:r>
              <a:rPr lang="en-US" sz="1600" dirty="0" err="1"/>
              <a:t>radioValue</a:t>
            </a:r>
            <a:r>
              <a:rPr lang="en-US" sz="1600" dirty="0"/>
              <a:t> . </a:t>
            </a:r>
          </a:p>
          <a:p>
            <a:r>
              <a:rPr lang="en-US" sz="1600" dirty="0"/>
              <a:t>  BIND(</a:t>
            </a:r>
            <a:r>
              <a:rPr lang="en-US" sz="1600" dirty="0" err="1"/>
              <a:t>xsd:float</a:t>
            </a:r>
            <a:r>
              <a:rPr lang="en-US" sz="1600" dirty="0"/>
              <a:t>(?</a:t>
            </a:r>
            <a:r>
              <a:rPr lang="en-US" sz="1600" dirty="0" err="1"/>
              <a:t>radioValue</a:t>
            </a:r>
            <a:r>
              <a:rPr lang="en-US" sz="1600" dirty="0"/>
              <a:t>) AS ?</a:t>
            </a:r>
            <a:r>
              <a:rPr lang="en-US" sz="1600" dirty="0" err="1"/>
              <a:t>floatRV</a:t>
            </a:r>
            <a:r>
              <a:rPr lang="en-US" sz="1600" dirty="0"/>
              <a:t>) . </a:t>
            </a:r>
          </a:p>
          <a:p>
            <a:r>
              <a:rPr lang="en-US" sz="1600" dirty="0"/>
              <a:t>  ?s </a:t>
            </a:r>
            <a:r>
              <a:rPr lang="en-US" sz="1600" dirty="0" err="1"/>
              <a:t>ev:time</a:t>
            </a:r>
            <a:r>
              <a:rPr lang="en-US" sz="1600" dirty="0"/>
              <a:t> ?time . 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384454" y="2924524"/>
            <a:ext cx="3608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?</a:t>
            </a:r>
            <a:r>
              <a:rPr lang="en-US" sz="1600" dirty="0" err="1"/>
              <a:t>placeID</a:t>
            </a:r>
            <a:r>
              <a:rPr lang="en-US" sz="1600" dirty="0"/>
              <a:t> ?</a:t>
            </a:r>
            <a:r>
              <a:rPr lang="en-US" sz="1600" dirty="0" err="1"/>
              <a:t>regName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WHERE </a:t>
            </a:r>
            <a:endParaRPr lang="en-US" sz="1600" dirty="0"/>
          </a:p>
          <a:p>
            <a:r>
              <a:rPr lang="en-US" sz="1600" dirty="0"/>
              <a:t>{ </a:t>
            </a:r>
          </a:p>
          <a:p>
            <a:r>
              <a:rPr lang="en-US" sz="1600" dirty="0"/>
              <a:t>  ?</a:t>
            </a:r>
            <a:r>
              <a:rPr lang="en-US" sz="1600" dirty="0" err="1"/>
              <a:t>placeID</a:t>
            </a:r>
            <a:r>
              <a:rPr lang="en-US" sz="1600" dirty="0"/>
              <a:t> </a:t>
            </a:r>
            <a:r>
              <a:rPr lang="en-US" sz="1600" dirty="0" err="1"/>
              <a:t>gn:parentFeature</a:t>
            </a:r>
            <a:r>
              <a:rPr lang="en-US" sz="1600" dirty="0"/>
              <a:t> ?</a:t>
            </a:r>
            <a:r>
              <a:rPr lang="en-US" sz="1600" dirty="0" err="1"/>
              <a:t>regionID</a:t>
            </a:r>
            <a:r>
              <a:rPr lang="en-US" sz="1600" dirty="0"/>
              <a:t> . </a:t>
            </a:r>
          </a:p>
          <a:p>
            <a:r>
              <a:rPr lang="en-US" sz="1600" dirty="0"/>
              <a:t>  ?</a:t>
            </a:r>
            <a:r>
              <a:rPr lang="en-US" sz="1600" dirty="0" err="1"/>
              <a:t>regionID</a:t>
            </a:r>
            <a:r>
              <a:rPr lang="en-US" sz="1600" dirty="0"/>
              <a:t> </a:t>
            </a:r>
            <a:r>
              <a:rPr lang="en-US" sz="1600" dirty="0" err="1"/>
              <a:t>gn:name</a:t>
            </a:r>
            <a:r>
              <a:rPr lang="en-US" sz="1600" dirty="0"/>
              <a:t> ?</a:t>
            </a:r>
            <a:r>
              <a:rPr lang="en-US" sz="1600" dirty="0" err="1"/>
              <a:t>regName</a:t>
            </a:r>
            <a:r>
              <a:rPr lang="en-US" sz="1600" dirty="0"/>
              <a:t> . </a:t>
            </a:r>
          </a:p>
          <a:p>
            <a:r>
              <a:rPr lang="en-US" sz="1600" dirty="0"/>
              <a:t>}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73071" y="2495372"/>
            <a:ext cx="0" cy="29397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73126" y="2508626"/>
            <a:ext cx="0" cy="29397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679" y="1776256"/>
            <a:ext cx="10563341" cy="4453628"/>
          </a:xfrm>
        </p:spPr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Estimates for </a:t>
            </a:r>
            <a:r>
              <a:rPr lang="en-US" sz="2400" dirty="0" err="1" smtClean="0"/>
              <a:t>Radioact</a:t>
            </a:r>
            <a:r>
              <a:rPr lang="en-US" sz="2400" dirty="0" smtClean="0"/>
              <a:t> query: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000" dirty="0"/>
              <a:t>number of aggregated </a:t>
            </a:r>
            <a:r>
              <a:rPr lang="en-US" sz="2000" dirty="0" smtClean="0"/>
              <a:t>triples</a:t>
            </a:r>
            <a:r>
              <a:rPr lang="en-US" sz="2000" dirty="0"/>
              <a:t>: </a:t>
            </a:r>
            <a:r>
              <a:rPr lang="en-US" sz="2000" dirty="0" smtClean="0"/>
              <a:t>405384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000" dirty="0" smtClean="0"/>
              <a:t>estimated </a:t>
            </a:r>
            <a:r>
              <a:rPr lang="en-US" sz="2000" dirty="0"/>
              <a:t>cost: </a:t>
            </a:r>
            <a:r>
              <a:rPr lang="en-US" sz="2000" dirty="0" smtClean="0"/>
              <a:t>15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000" dirty="0"/>
              <a:t>number </a:t>
            </a:r>
            <a:r>
              <a:rPr lang="en-US" sz="2000" dirty="0" smtClean="0"/>
              <a:t>of returned  triples</a:t>
            </a:r>
            <a:r>
              <a:rPr lang="en-US" sz="2000" dirty="0"/>
              <a:t>: </a:t>
            </a:r>
            <a:r>
              <a:rPr lang="en-US" sz="2000" dirty="0" smtClean="0"/>
              <a:t>405384</a:t>
            </a:r>
            <a:endParaRPr lang="en-US" sz="2000" dirty="0"/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000" dirty="0"/>
              <a:t>estimated </a:t>
            </a:r>
            <a:r>
              <a:rPr lang="en-US" sz="2000" dirty="0" smtClean="0"/>
              <a:t>cost: </a:t>
            </a:r>
            <a:r>
              <a:rPr lang="en-US" sz="2000" dirty="0" smtClean="0"/>
              <a:t>129</a:t>
            </a:r>
            <a:endParaRPr lang="en-US" sz="2200" dirty="0" smtClean="0"/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Estimates for </a:t>
            </a:r>
            <a:r>
              <a:rPr lang="en-US" sz="2400" dirty="0" err="1" smtClean="0"/>
              <a:t>GeoNames</a:t>
            </a:r>
            <a:r>
              <a:rPr lang="en-US" sz="2400" dirty="0" smtClean="0"/>
              <a:t> query: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 smtClean="0"/>
              <a:t>number </a:t>
            </a:r>
            <a:r>
              <a:rPr lang="en-US" sz="2200" dirty="0"/>
              <a:t>of returned triples: 7877627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/>
              <a:t>estimated cost: </a:t>
            </a:r>
            <a:r>
              <a:rPr lang="en-US" sz="2200" dirty="0" smtClean="0"/>
              <a:t>1956</a:t>
            </a:r>
            <a:endParaRPr lang="en-US" sz="2400" dirty="0" smtClean="0"/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Selected plan – Partial Aggregation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CODA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Motivating Example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679" y="1776256"/>
            <a:ext cx="10563341" cy="4453628"/>
          </a:xfrm>
        </p:spPr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/>
              <a:t>Star Schema </a:t>
            </a:r>
            <a:r>
              <a:rPr lang="en-US" sz="2400" dirty="0" smtClean="0"/>
              <a:t>Benchmark </a:t>
            </a:r>
            <a:r>
              <a:rPr lang="en-US" sz="2400" dirty="0" smtClean="0">
                <a:solidFill>
                  <a:srgbClr val="FF0000"/>
                </a:solidFill>
              </a:rPr>
              <a:t>converted to RDF </a:t>
            </a:r>
            <a:r>
              <a:rPr lang="en-US" sz="2400" dirty="0"/>
              <a:t>(strongly resembling SSB tabular </a:t>
            </a:r>
            <a:r>
              <a:rPr lang="en-US" sz="2400" dirty="0" smtClean="0"/>
              <a:t>structure)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We generated data for </a:t>
            </a:r>
            <a:r>
              <a:rPr lang="en-US" sz="2400" dirty="0" smtClean="0">
                <a:solidFill>
                  <a:srgbClr val="FF0000"/>
                </a:solidFill>
              </a:rPr>
              <a:t>different scale </a:t>
            </a:r>
            <a:r>
              <a:rPr lang="en-US" sz="2400" dirty="0">
                <a:solidFill>
                  <a:srgbClr val="FF0000"/>
                </a:solidFill>
              </a:rPr>
              <a:t>factors </a:t>
            </a:r>
            <a:r>
              <a:rPr lang="en-US" sz="2400" dirty="0"/>
              <a:t>(1 to </a:t>
            </a:r>
            <a:r>
              <a:rPr lang="en-US" sz="2400" dirty="0" smtClean="0"/>
              <a:t>5 - </a:t>
            </a:r>
            <a:r>
              <a:rPr lang="en-US" sz="2400" dirty="0"/>
              <a:t>6M to 30M </a:t>
            </a:r>
            <a:r>
              <a:rPr lang="en-US" sz="2400" dirty="0" smtClean="0"/>
              <a:t>observations, </a:t>
            </a:r>
            <a:r>
              <a:rPr lang="en-US" sz="2400" dirty="0" smtClean="0"/>
              <a:t>110,5M to 547,5M triples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Different </a:t>
            </a:r>
            <a:r>
              <a:rPr lang="en-US" sz="2400" dirty="0"/>
              <a:t>configurations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two endpoints </a:t>
            </a:r>
            <a:r>
              <a:rPr lang="en-US" sz="2400" dirty="0"/>
              <a:t>(one endpoint containing main observation data and one SERVICE endpoint containing supporting </a:t>
            </a:r>
            <a:r>
              <a:rPr lang="en-US" sz="2400" dirty="0" smtClean="0"/>
              <a:t>data)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three endpoints </a:t>
            </a:r>
            <a:r>
              <a:rPr lang="en-US" sz="2400" dirty="0"/>
              <a:t>(two SERVICE endpoints containing supporting data)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four endpoints </a:t>
            </a:r>
            <a:r>
              <a:rPr lang="en-US" sz="2400" dirty="0"/>
              <a:t>(three SERVICE endpoints containing supporting data)</a:t>
            </a:r>
            <a:endParaRPr lang="en-US" sz="2200" dirty="0" smtClean="0"/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All datasets and queries are available </a:t>
            </a:r>
            <a:r>
              <a:rPr lang="en-US" sz="2400" dirty="0"/>
              <a:t>at </a:t>
            </a:r>
            <a:r>
              <a:rPr lang="en-US" sz="2400" dirty="0">
                <a:hlinkClick r:id="rId2"/>
              </a:rPr>
              <a:t>http://extbi.cs.aau.dk/coda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Test Case – SSB as RDF</a:t>
            </a:r>
          </a:p>
        </p:txBody>
      </p:sp>
    </p:spTree>
    <p:extLst>
      <p:ext uri="{BB962C8B-B14F-4D97-AF65-F5344CB8AC3E}">
        <p14:creationId xmlns:p14="http://schemas.microsoft.com/office/powerpoint/2010/main" val="9886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050648"/>
            <a:ext cx="7025466" cy="5132760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SSB RDF schema (partial)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Earthquake </a:t>
            </a:r>
            <a:r>
              <a:rPr lang="en-US" sz="2400" dirty="0"/>
              <a:t>in the </a:t>
            </a:r>
            <a:r>
              <a:rPr lang="en-US" sz="2400" dirty="0" smtClean="0"/>
              <a:t>Pacific in March 2011                         tsunami                              a </a:t>
            </a:r>
            <a:r>
              <a:rPr lang="en-US" sz="2400" dirty="0"/>
              <a:t>nuclear </a:t>
            </a:r>
            <a:r>
              <a:rPr lang="en-US" sz="2400" dirty="0" smtClean="0"/>
              <a:t>accident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Hourly observation of </a:t>
            </a:r>
            <a:r>
              <a:rPr lang="en-US" sz="2400" dirty="0"/>
              <a:t>radioactivity statistics </a:t>
            </a:r>
            <a:r>
              <a:rPr lang="en-US" sz="2400" dirty="0" smtClean="0"/>
              <a:t>at </a:t>
            </a:r>
            <a:r>
              <a:rPr lang="en-US" sz="2400" dirty="0"/>
              <a:t>47 </a:t>
            </a:r>
            <a:r>
              <a:rPr lang="en-US" sz="2400" dirty="0" smtClean="0"/>
              <a:t>prefectures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Observations (March </a:t>
            </a:r>
            <a:r>
              <a:rPr lang="en-US" sz="2400" dirty="0"/>
              <a:t>16, 2011 </a:t>
            </a:r>
            <a:r>
              <a:rPr lang="en-US" sz="2400" dirty="0" smtClean="0"/>
              <a:t>– March 15</a:t>
            </a:r>
            <a:r>
              <a:rPr lang="en-US" sz="2400" dirty="0"/>
              <a:t>, </a:t>
            </a:r>
            <a:r>
              <a:rPr lang="en-US" sz="2400" dirty="0" smtClean="0"/>
              <a:t>2012) converted </a:t>
            </a:r>
            <a:r>
              <a:rPr lang="en-US" sz="2400" dirty="0"/>
              <a:t>to RDF data </a:t>
            </a:r>
            <a:r>
              <a:rPr lang="en-US" sz="2400" dirty="0" smtClean="0"/>
              <a:t>	(places represented </a:t>
            </a:r>
            <a:r>
              <a:rPr lang="en-US" sz="2400" dirty="0" smtClean="0"/>
              <a:t>by </a:t>
            </a:r>
            <a:r>
              <a:rPr lang="en-US" sz="2400" dirty="0" smtClean="0"/>
              <a:t>URI from </a:t>
            </a:r>
            <a:r>
              <a:rPr lang="en-US" sz="2400" dirty="0" err="1" smtClean="0"/>
              <a:t>GeoNames</a:t>
            </a:r>
            <a:r>
              <a:rPr lang="en-US" sz="2400" dirty="0" smtClean="0"/>
              <a:t>)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/>
              <a:t>Interesting </a:t>
            </a:r>
            <a:r>
              <a:rPr lang="en-US" sz="2400" dirty="0" smtClean="0"/>
              <a:t>analyses:</a:t>
            </a:r>
          </a:p>
          <a:p>
            <a:pPr lvl="1"/>
            <a:r>
              <a:rPr lang="en-US" sz="2400" dirty="0" smtClean="0"/>
              <a:t>AVG </a:t>
            </a:r>
            <a:r>
              <a:rPr lang="en-US" sz="2400" dirty="0"/>
              <a:t>radioactivity </a:t>
            </a:r>
            <a:r>
              <a:rPr lang="en-US" sz="2400" dirty="0" smtClean="0"/>
              <a:t>separately </a:t>
            </a:r>
            <a:r>
              <a:rPr lang="en-US" sz="2400" dirty="0"/>
              <a:t>for each prefecture in Japan </a:t>
            </a:r>
            <a:endParaRPr lang="en-US" sz="2400" dirty="0" smtClean="0"/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MIN </a:t>
            </a:r>
            <a:r>
              <a:rPr lang="en-US" sz="2400" dirty="0"/>
              <a:t>and </a:t>
            </a:r>
            <a:r>
              <a:rPr lang="en-US" sz="2400" dirty="0" smtClean="0"/>
              <a:t>MAX radioactivity </a:t>
            </a:r>
            <a:r>
              <a:rPr lang="en-US" sz="2400" dirty="0"/>
              <a:t>for each prefecture </a:t>
            </a:r>
            <a:r>
              <a:rPr lang="en-US" sz="2400" dirty="0" smtClean="0"/>
              <a:t>(changes within </a:t>
            </a:r>
            <a:r>
              <a:rPr lang="en-US" sz="2400" dirty="0"/>
              <a:t>one-year </a:t>
            </a:r>
            <a:r>
              <a:rPr lang="en-US" sz="2400" dirty="0" smtClean="0"/>
              <a:t>observations)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477712" y="1914259"/>
            <a:ext cx="1367327" cy="2051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306370" y="1914258"/>
            <a:ext cx="1358781" cy="20510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Motivating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50" y="1418601"/>
            <a:ext cx="10032332" cy="4871102"/>
          </a:xfr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Test Case – SSB Queries</a:t>
            </a:r>
          </a:p>
        </p:txBody>
      </p:sp>
    </p:spTree>
    <p:extLst>
      <p:ext uri="{BB962C8B-B14F-4D97-AF65-F5344CB8AC3E}">
        <p14:creationId xmlns:p14="http://schemas.microsoft.com/office/powerpoint/2010/main" val="2121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Case – Results (One SERVICE Endpoint)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8" y="2238103"/>
            <a:ext cx="10062825" cy="24181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868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Case – Results (One SERVICE Endpoint Q2.3)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02" y="1772223"/>
            <a:ext cx="5990602" cy="43396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448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Case – Results (One to Three SERVICE Endpoints Q4.3)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96" y="1823805"/>
            <a:ext cx="7911109" cy="44686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428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Efficiently </a:t>
            </a:r>
            <a:r>
              <a:rPr lang="en-US" sz="2400" dirty="0"/>
              <a:t>processing </a:t>
            </a:r>
            <a:r>
              <a:rPr lang="en-US" sz="2400" dirty="0">
                <a:solidFill>
                  <a:srgbClr val="FF0000"/>
                </a:solidFill>
              </a:rPr>
              <a:t>aggregate queries </a:t>
            </a:r>
            <a:r>
              <a:rPr lang="en-US" sz="2400" dirty="0"/>
              <a:t>in a </a:t>
            </a:r>
            <a:r>
              <a:rPr lang="en-US" sz="2400" dirty="0">
                <a:solidFill>
                  <a:srgbClr val="FF0000"/>
                </a:solidFill>
              </a:rPr>
              <a:t>federation</a:t>
            </a:r>
            <a:r>
              <a:rPr lang="en-US" sz="2400" dirty="0"/>
              <a:t> of SPARQL </a:t>
            </a:r>
            <a:r>
              <a:rPr lang="en-US" sz="2400" dirty="0" smtClean="0"/>
              <a:t>endpoints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Processing </a:t>
            </a:r>
            <a:r>
              <a:rPr lang="en-US" sz="2400" dirty="0" smtClean="0">
                <a:solidFill>
                  <a:srgbClr val="FF0000"/>
                </a:solidFill>
              </a:rPr>
              <a:t>strategies</a:t>
            </a:r>
            <a:r>
              <a:rPr lang="en-US" sz="2400" dirty="0" smtClean="0"/>
              <a:t> (</a:t>
            </a:r>
            <a:r>
              <a:rPr lang="en-US" sz="2400" dirty="0" err="1" smtClean="0"/>
              <a:t>MedJoin</a:t>
            </a:r>
            <a:r>
              <a:rPr lang="en-US" sz="2400" dirty="0" smtClean="0"/>
              <a:t>, </a:t>
            </a:r>
            <a:r>
              <a:rPr lang="en-US" sz="2400" dirty="0" err="1" smtClean="0"/>
              <a:t>SemiJoin</a:t>
            </a:r>
            <a:r>
              <a:rPr lang="en-US" sz="2400" dirty="0" smtClean="0"/>
              <a:t>, </a:t>
            </a:r>
            <a:r>
              <a:rPr lang="en-US" sz="2400" dirty="0" err="1" smtClean="0"/>
              <a:t>PartialAgg</a:t>
            </a:r>
            <a:r>
              <a:rPr lang="en-US" sz="2400" dirty="0" smtClean="0"/>
              <a:t>)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Cost-based Optimizer for Distributed Aggregate queries (CODA) 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efficient</a:t>
            </a:r>
            <a:r>
              <a:rPr lang="en-US" sz="2200" dirty="0" smtClean="0"/>
              <a:t> and  </a:t>
            </a:r>
            <a:r>
              <a:rPr lang="en-US" sz="2200" dirty="0" smtClean="0">
                <a:solidFill>
                  <a:srgbClr val="FF0000"/>
                </a:solidFill>
              </a:rPr>
              <a:t>scalable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chooses</a:t>
            </a:r>
            <a:r>
              <a:rPr lang="en-US" sz="2200" dirty="0" smtClean="0"/>
              <a:t> the </a:t>
            </a:r>
            <a:r>
              <a:rPr lang="en-US" sz="2200" dirty="0">
                <a:solidFill>
                  <a:srgbClr val="FF0000"/>
                </a:solidFill>
              </a:rPr>
              <a:t>best</a:t>
            </a:r>
            <a:r>
              <a:rPr lang="en-US" sz="2200" dirty="0"/>
              <a:t> query processing </a:t>
            </a:r>
            <a:r>
              <a:rPr lang="en-US" sz="2200" dirty="0" smtClean="0">
                <a:solidFill>
                  <a:srgbClr val="FF0000"/>
                </a:solidFill>
              </a:rPr>
              <a:t>plan</a:t>
            </a:r>
            <a:r>
              <a:rPr lang="en-US" sz="2200" dirty="0" smtClean="0"/>
              <a:t> in </a:t>
            </a:r>
            <a:r>
              <a:rPr lang="en-US" sz="2200" dirty="0"/>
              <a:t>different </a:t>
            </a:r>
            <a:r>
              <a:rPr lang="en-US" sz="2200" dirty="0" smtClean="0"/>
              <a:t>situations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 smtClean="0"/>
              <a:t>significantly </a:t>
            </a:r>
            <a:r>
              <a:rPr lang="en-US" sz="2200" dirty="0">
                <a:solidFill>
                  <a:srgbClr val="FF0000"/>
                </a:solidFill>
              </a:rPr>
              <a:t>outperforms</a:t>
            </a:r>
            <a:r>
              <a:rPr lang="en-US" sz="2200" dirty="0"/>
              <a:t> current state-of-the art triple stores</a:t>
            </a:r>
            <a:endParaRPr lang="en-US" sz="2200" dirty="0" smtClean="0"/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Future Work: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 smtClean="0"/>
              <a:t>Using </a:t>
            </a:r>
            <a:r>
              <a:rPr lang="en-US" sz="2200" dirty="0">
                <a:solidFill>
                  <a:srgbClr val="FF0000"/>
                </a:solidFill>
              </a:rPr>
              <a:t>more complex </a:t>
            </a:r>
            <a:r>
              <a:rPr lang="en-US" sz="2200" dirty="0" smtClean="0">
                <a:solidFill>
                  <a:srgbClr val="FF0000"/>
                </a:solidFill>
              </a:rPr>
              <a:t>statistics </a:t>
            </a:r>
            <a:r>
              <a:rPr lang="en-US" sz="2200" dirty="0" smtClean="0"/>
              <a:t>with </a:t>
            </a:r>
            <a:r>
              <a:rPr lang="en-US" sz="2200" dirty="0" err="1"/>
              <a:t>precomputed</a:t>
            </a:r>
            <a:r>
              <a:rPr lang="en-US" sz="2200" dirty="0"/>
              <a:t> join result sizes and correlation information for better </a:t>
            </a:r>
            <a:r>
              <a:rPr lang="en-US" sz="2200" dirty="0" smtClean="0"/>
              <a:t>cardinality </a:t>
            </a:r>
            <a:r>
              <a:rPr lang="en-US" sz="2200" dirty="0"/>
              <a:t>estimation</a:t>
            </a:r>
            <a:endParaRPr lang="en-US" sz="2200" dirty="0" smtClean="0"/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 smtClean="0"/>
              <a:t>Optimizing </a:t>
            </a:r>
            <a:r>
              <a:rPr lang="en-US" sz="2200" dirty="0">
                <a:solidFill>
                  <a:srgbClr val="FF0000"/>
                </a:solidFill>
              </a:rPr>
              <a:t>more complex queries</a:t>
            </a:r>
            <a:r>
              <a:rPr lang="en-US" sz="2200" dirty="0"/>
              <a:t>, e.g., with </a:t>
            </a:r>
            <a:r>
              <a:rPr lang="en-US" sz="2200" dirty="0" smtClean="0"/>
              <a:t>optional patterns </a:t>
            </a:r>
            <a:r>
              <a:rPr lang="en-US" sz="2200" dirty="0"/>
              <a:t>or complex aggregation functions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Conclusion and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Motivating Example - Observation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6" y="2185390"/>
            <a:ext cx="11028794" cy="32497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7276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3234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chemeClr val="accent2"/>
                </a:solidFill>
              </a:rPr>
              <a:t>Ex: Show average radioactivity values for each prefecture</a:t>
            </a:r>
          </a:p>
          <a:p>
            <a:r>
              <a:rPr lang="en-US" sz="2400" dirty="0" smtClean="0"/>
              <a:t>SELECT ?</a:t>
            </a:r>
            <a:r>
              <a:rPr lang="en-US" sz="2400" dirty="0" err="1" smtClean="0"/>
              <a:t>regName</a:t>
            </a:r>
            <a:r>
              <a:rPr lang="en-US" sz="2400" dirty="0" smtClean="0"/>
              <a:t> ( AVG (?</a:t>
            </a:r>
            <a:r>
              <a:rPr lang="en-US" sz="2400" dirty="0" err="1" smtClean="0"/>
              <a:t>floatRV</a:t>
            </a:r>
            <a:r>
              <a:rPr lang="en-US" sz="2400" dirty="0" smtClean="0"/>
              <a:t> ) AS ?average ) WHERE {</a:t>
            </a:r>
          </a:p>
          <a:p>
            <a:r>
              <a:rPr lang="en-US" sz="2400" dirty="0" smtClean="0"/>
              <a:t>    ?s </a:t>
            </a:r>
            <a:r>
              <a:rPr lang="en-US" sz="2400" dirty="0" err="1" smtClean="0"/>
              <a:t>ev:place</a:t>
            </a:r>
            <a:r>
              <a:rPr lang="en-US" sz="2400" dirty="0" smtClean="0"/>
              <a:t> ?</a:t>
            </a:r>
            <a:r>
              <a:rPr lang="en-US" sz="2400" dirty="0" err="1" smtClean="0"/>
              <a:t>placeID</a:t>
            </a:r>
            <a:r>
              <a:rPr lang="en-US" sz="2400" dirty="0" smtClean="0"/>
              <a:t> .      ?s </a:t>
            </a:r>
            <a:r>
              <a:rPr lang="en-US" sz="2400" dirty="0" err="1" smtClean="0"/>
              <a:t>ev:time</a:t>
            </a:r>
            <a:r>
              <a:rPr lang="en-US" sz="2400" dirty="0" smtClean="0"/>
              <a:t> ?time .      ?s </a:t>
            </a:r>
            <a:r>
              <a:rPr lang="en-US" sz="2400" dirty="0" err="1" smtClean="0"/>
              <a:t>rdf:value</a:t>
            </a:r>
            <a:r>
              <a:rPr lang="en-US" sz="2400" dirty="0" smtClean="0"/>
              <a:t> ?</a:t>
            </a:r>
            <a:r>
              <a:rPr lang="en-US" sz="2400" dirty="0" err="1" smtClean="0"/>
              <a:t>radioValue</a:t>
            </a:r>
            <a:r>
              <a:rPr lang="en-US" sz="2400" dirty="0" smtClean="0"/>
              <a:t> .</a:t>
            </a:r>
          </a:p>
          <a:p>
            <a:r>
              <a:rPr lang="en-US" sz="2400" dirty="0" smtClean="0"/>
              <a:t>    SERVICE &lt;http://lod2.openlinksw.com/sparql</a:t>
            </a:r>
            <a:r>
              <a:rPr lang="en-US" sz="2400" dirty="0"/>
              <a:t>&gt;</a:t>
            </a:r>
            <a:r>
              <a:rPr lang="en-US" sz="2400" dirty="0" smtClean="0"/>
              <a:t> {</a:t>
            </a:r>
          </a:p>
          <a:p>
            <a:r>
              <a:rPr lang="en-US" sz="2400" dirty="0" smtClean="0"/>
              <a:t>        ?</a:t>
            </a:r>
            <a:r>
              <a:rPr lang="en-US" sz="2400" dirty="0" err="1" smtClean="0"/>
              <a:t>placeID</a:t>
            </a:r>
            <a:r>
              <a:rPr lang="en-US" sz="2400" dirty="0" smtClean="0"/>
              <a:t> </a:t>
            </a:r>
            <a:r>
              <a:rPr lang="en-US" sz="2400" dirty="0" err="1" smtClean="0"/>
              <a:t>gn:parentFeature</a:t>
            </a:r>
            <a:r>
              <a:rPr lang="en-US" sz="2400" dirty="0" smtClean="0"/>
              <a:t> ?</a:t>
            </a:r>
            <a:r>
              <a:rPr lang="en-US" sz="2400" dirty="0" err="1" smtClean="0"/>
              <a:t>regionID</a:t>
            </a:r>
            <a:r>
              <a:rPr lang="en-US" sz="2400" dirty="0" smtClean="0"/>
              <a:t> .          ?</a:t>
            </a:r>
            <a:r>
              <a:rPr lang="en-US" sz="2400" dirty="0" err="1" smtClean="0"/>
              <a:t>regionID</a:t>
            </a:r>
            <a:r>
              <a:rPr lang="en-US" sz="2400" dirty="0" smtClean="0"/>
              <a:t> </a:t>
            </a:r>
            <a:r>
              <a:rPr lang="en-US" sz="2400" dirty="0" err="1" smtClean="0"/>
              <a:t>gn:name</a:t>
            </a:r>
            <a:r>
              <a:rPr lang="en-US" sz="2400" dirty="0" smtClean="0"/>
              <a:t> ?</a:t>
            </a:r>
            <a:r>
              <a:rPr lang="en-US" sz="2400" dirty="0" err="1" smtClean="0"/>
              <a:t>regName</a:t>
            </a:r>
            <a:r>
              <a:rPr lang="en-US" sz="2400" dirty="0" smtClean="0"/>
              <a:t> .</a:t>
            </a:r>
          </a:p>
          <a:p>
            <a:r>
              <a:rPr lang="en-US" sz="2400" dirty="0" smtClean="0"/>
              <a:t>    }</a:t>
            </a:r>
          </a:p>
          <a:p>
            <a:r>
              <a:rPr lang="en-US" sz="2400" dirty="0" smtClean="0"/>
              <a:t>    BIND (</a:t>
            </a:r>
            <a:r>
              <a:rPr lang="en-US" sz="2400" dirty="0" err="1" smtClean="0"/>
              <a:t>xsd:float</a:t>
            </a:r>
            <a:r>
              <a:rPr lang="en-US" sz="2400" dirty="0" smtClean="0"/>
              <a:t> (?</a:t>
            </a:r>
            <a:r>
              <a:rPr lang="en-US" sz="2400" dirty="0" err="1" smtClean="0"/>
              <a:t>radioValue</a:t>
            </a:r>
            <a:r>
              <a:rPr lang="en-US" sz="2400" dirty="0" smtClean="0"/>
              <a:t> ) as ?</a:t>
            </a:r>
            <a:r>
              <a:rPr lang="en-US" sz="2400" dirty="0" err="1" smtClean="0"/>
              <a:t>floatRV</a:t>
            </a:r>
            <a:r>
              <a:rPr lang="en-US" sz="2400" dirty="0" smtClean="0"/>
              <a:t> ) .</a:t>
            </a:r>
          </a:p>
          <a:p>
            <a:r>
              <a:rPr lang="en-US" sz="2400" dirty="0" smtClean="0"/>
              <a:t>}</a:t>
            </a:r>
          </a:p>
          <a:p>
            <a:r>
              <a:rPr lang="en-US" sz="2400" dirty="0" smtClean="0"/>
              <a:t>GROUP BY ?</a:t>
            </a:r>
            <a:r>
              <a:rPr lang="en-US" sz="2400" dirty="0" err="1" smtClean="0"/>
              <a:t>regName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Motivating Example -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3234"/>
          </a:xfrm>
        </p:spPr>
        <p:txBody>
          <a:bodyPr>
            <a:no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/>
              <a:t>Virtuoso v07.10.3207, Sesame v2.7.11, and Jena </a:t>
            </a:r>
            <a:r>
              <a:rPr lang="en-US" sz="2400" dirty="0" err="1"/>
              <a:t>Fuseki</a:t>
            </a:r>
            <a:r>
              <a:rPr lang="en-US" sz="2400" dirty="0"/>
              <a:t> v1.0.0 (based on </a:t>
            </a:r>
            <a:r>
              <a:rPr lang="en-US" sz="2400" dirty="0" smtClean="0"/>
              <a:t>ARQ) </a:t>
            </a:r>
            <a:r>
              <a:rPr lang="en-US" sz="2400" dirty="0" smtClean="0">
                <a:solidFill>
                  <a:srgbClr val="FF0000"/>
                </a:solidFill>
              </a:rPr>
              <a:t>timed out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Network traffic analyzer showed that:</a:t>
            </a:r>
          </a:p>
          <a:p>
            <a:pPr lvl="1"/>
            <a:r>
              <a:rPr lang="en-US" sz="2400" dirty="0"/>
              <a:t>Virtuoso and </a:t>
            </a:r>
            <a:r>
              <a:rPr lang="en-US" sz="2400" dirty="0" err="1"/>
              <a:t>Fuseki</a:t>
            </a:r>
            <a:r>
              <a:rPr lang="en-US" sz="2400" dirty="0"/>
              <a:t> query </a:t>
            </a:r>
            <a:r>
              <a:rPr lang="en-US" sz="2400" dirty="0" err="1" smtClean="0"/>
              <a:t>GeoNames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rgbClr val="FF0000"/>
                </a:solidFill>
              </a:rPr>
              <a:t> each radioactivity observation </a:t>
            </a:r>
            <a:r>
              <a:rPr lang="en-US" sz="2400" dirty="0" smtClean="0"/>
              <a:t>(more </a:t>
            </a:r>
            <a:r>
              <a:rPr lang="en-US" sz="2400" dirty="0"/>
              <a:t>than </a:t>
            </a:r>
            <a:r>
              <a:rPr lang="en-US" sz="2400" dirty="0">
                <a:solidFill>
                  <a:srgbClr val="FF0000"/>
                </a:solidFill>
              </a:rPr>
              <a:t>400,000 requests</a:t>
            </a:r>
            <a:r>
              <a:rPr lang="en-US" sz="2400" dirty="0" smtClean="0"/>
              <a:t>)</a:t>
            </a:r>
            <a:endParaRPr lang="en-US" sz="5400" dirty="0" smtClean="0"/>
          </a:p>
          <a:p>
            <a:pPr lvl="1"/>
            <a:r>
              <a:rPr lang="en-US" sz="2400" dirty="0"/>
              <a:t>Sesame is trying to </a:t>
            </a:r>
            <a:r>
              <a:rPr lang="en-US" sz="2400" dirty="0">
                <a:solidFill>
                  <a:srgbClr val="FF0000"/>
                </a:solidFill>
              </a:rPr>
              <a:t>download </a:t>
            </a:r>
            <a:r>
              <a:rPr lang="en-US" sz="2400" dirty="0" smtClean="0">
                <a:solidFill>
                  <a:srgbClr val="FF0000"/>
                </a:solidFill>
              </a:rPr>
              <a:t>all </a:t>
            </a:r>
            <a:r>
              <a:rPr lang="en-US" sz="2400" dirty="0">
                <a:solidFill>
                  <a:srgbClr val="FF0000"/>
                </a:solidFill>
              </a:rPr>
              <a:t>triples </a:t>
            </a:r>
            <a:r>
              <a:rPr lang="en-US" sz="2400" dirty="0"/>
              <a:t>that match the </a:t>
            </a:r>
            <a:r>
              <a:rPr lang="en-US" sz="2400" dirty="0" smtClean="0"/>
              <a:t>SERVICE query pattern (more </a:t>
            </a:r>
            <a:r>
              <a:rPr lang="en-US" sz="2400" dirty="0"/>
              <a:t>than </a:t>
            </a:r>
            <a:r>
              <a:rPr lang="en-US" sz="2400" dirty="0">
                <a:solidFill>
                  <a:srgbClr val="FF0000"/>
                </a:solidFill>
              </a:rPr>
              <a:t>7.8 million triples</a:t>
            </a:r>
            <a:r>
              <a:rPr lang="en-US" sz="2400" dirty="0" smtClean="0"/>
              <a:t>)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Motivating Example -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0096"/>
            <a:ext cx="10058400" cy="4023360"/>
          </a:xfrm>
        </p:spPr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dirty="0" smtClean="0"/>
              <a:t>Basic Strategies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dirty="0" smtClean="0"/>
              <a:t>CODA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dirty="0" smtClean="0"/>
              <a:t>Test Case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dirty="0" smtClean="0"/>
              <a:t>Conclusion and Future Works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/>
              <a:t>The mediator/federator </a:t>
            </a:r>
            <a:r>
              <a:rPr lang="en-US" sz="2400" dirty="0" smtClean="0">
                <a:solidFill>
                  <a:srgbClr val="FF0000"/>
                </a:solidFill>
              </a:rPr>
              <a:t>receives </a:t>
            </a:r>
            <a:r>
              <a:rPr lang="en-US" sz="2400" dirty="0">
                <a:solidFill>
                  <a:srgbClr val="FF0000"/>
                </a:solidFill>
              </a:rPr>
              <a:t>the query </a:t>
            </a:r>
            <a:r>
              <a:rPr lang="en-US" sz="2400" dirty="0"/>
              <a:t>from the </a:t>
            </a:r>
            <a:r>
              <a:rPr lang="en-US" sz="2400" dirty="0" smtClean="0"/>
              <a:t>user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The </a:t>
            </a:r>
            <a:r>
              <a:rPr lang="en-US" sz="2400" dirty="0"/>
              <a:t>query optimizer </a:t>
            </a:r>
            <a:r>
              <a:rPr lang="en-US" sz="2400" dirty="0" smtClean="0"/>
              <a:t>sends </a:t>
            </a:r>
            <a:r>
              <a:rPr lang="en-US" sz="2400" dirty="0" smtClean="0">
                <a:solidFill>
                  <a:srgbClr val="FF0000"/>
                </a:solidFill>
              </a:rPr>
              <a:t>separate</a:t>
            </a:r>
            <a:r>
              <a:rPr lang="en-US" sz="2400" dirty="0" smtClean="0"/>
              <a:t> queries to endpoints</a:t>
            </a:r>
          </a:p>
          <a:p>
            <a:pPr marL="0" indent="0">
              <a:buNone/>
            </a:pP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merges</a:t>
            </a:r>
            <a:r>
              <a:rPr lang="en-US" sz="2400" dirty="0" smtClean="0"/>
              <a:t> the results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Strong point – </a:t>
            </a:r>
            <a:r>
              <a:rPr lang="en-US" sz="2400" dirty="0" smtClean="0">
                <a:solidFill>
                  <a:srgbClr val="FF0000"/>
                </a:solidFill>
              </a:rPr>
              <a:t>parallelization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Weak point – </a:t>
            </a:r>
            <a:r>
              <a:rPr lang="en-US" sz="2400" dirty="0" smtClean="0">
                <a:solidFill>
                  <a:srgbClr val="FF0000"/>
                </a:solidFill>
              </a:rPr>
              <a:t>expensive for large</a:t>
            </a:r>
            <a:r>
              <a:rPr lang="en-US" sz="2400" dirty="0" smtClean="0"/>
              <a:t> intermediate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results/datasets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702840"/>
            <a:ext cx="10058400" cy="1141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09" y="1049884"/>
            <a:ext cx="4133850" cy="3390900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Basic Strategies - Mediator 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05715"/>
            <a:ext cx="10058400" cy="4383993"/>
          </a:xfrm>
        </p:spPr>
        <p:txBody>
          <a:bodyPr>
            <a:normAutofit fontScale="85000" lnSpcReduction="20000"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600" dirty="0" smtClean="0"/>
              <a:t>Main </a:t>
            </a:r>
            <a:r>
              <a:rPr lang="en-US" sz="2600" dirty="0"/>
              <a:t>principle </a:t>
            </a:r>
            <a:r>
              <a:rPr lang="en-US" sz="2600" dirty="0" smtClean="0"/>
              <a:t>is </a:t>
            </a:r>
            <a:r>
              <a:rPr lang="en-US" sz="2600" dirty="0"/>
              <a:t>to </a:t>
            </a:r>
            <a:r>
              <a:rPr lang="en-US" sz="2600" dirty="0">
                <a:solidFill>
                  <a:srgbClr val="FF0000"/>
                </a:solidFill>
              </a:rPr>
              <a:t>execute the </a:t>
            </a:r>
            <a:r>
              <a:rPr lang="en-US" sz="2600" dirty="0" err="1">
                <a:solidFill>
                  <a:srgbClr val="FF0000"/>
                </a:solidFill>
              </a:rPr>
              <a:t>subquery</a:t>
            </a:r>
            <a:r>
              <a:rPr lang="en-US" sz="2600" dirty="0">
                <a:solidFill>
                  <a:srgbClr val="FF0000"/>
                </a:solidFill>
              </a:rPr>
              <a:t> with the </a:t>
            </a:r>
            <a:r>
              <a:rPr lang="en-US" sz="2600" dirty="0" smtClean="0">
                <a:solidFill>
                  <a:srgbClr val="FF0000"/>
                </a:solidFill>
              </a:rPr>
              <a:t>smallest </a:t>
            </a:r>
            <a:r>
              <a:rPr lang="en-US" sz="2600" dirty="0">
                <a:solidFill>
                  <a:srgbClr val="FF0000"/>
                </a:solidFill>
              </a:rPr>
              <a:t>result </a:t>
            </a:r>
            <a:r>
              <a:rPr lang="en-US" sz="2600" dirty="0" smtClean="0"/>
              <a:t>first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FF0000"/>
                </a:solidFill>
              </a:rPr>
              <a:t>use </a:t>
            </a:r>
            <a:r>
              <a:rPr lang="en-US" sz="2600" dirty="0"/>
              <a:t>the retrieved </a:t>
            </a:r>
            <a:r>
              <a:rPr lang="en-US" sz="2600" dirty="0">
                <a:solidFill>
                  <a:srgbClr val="FF0000"/>
                </a:solidFill>
              </a:rPr>
              <a:t>results</a:t>
            </a:r>
            <a:r>
              <a:rPr lang="en-US" sz="2600" dirty="0"/>
              <a:t> as </a:t>
            </a:r>
            <a:r>
              <a:rPr lang="en-US" sz="2600" dirty="0">
                <a:solidFill>
                  <a:srgbClr val="FF0000"/>
                </a:solidFill>
              </a:rPr>
              <a:t>bindings</a:t>
            </a:r>
            <a:r>
              <a:rPr lang="en-US" sz="2600" dirty="0"/>
              <a:t> for the join variable </a:t>
            </a:r>
            <a:r>
              <a:rPr lang="en-US" sz="2600" dirty="0" smtClean="0"/>
              <a:t>in other </a:t>
            </a:r>
            <a:r>
              <a:rPr lang="en-US" sz="2600" dirty="0" err="1" smtClean="0"/>
              <a:t>subqueries</a:t>
            </a:r>
            <a:r>
              <a:rPr lang="en-US" sz="2600" dirty="0" smtClean="0"/>
              <a:t> (SPARQL structure)</a:t>
            </a:r>
            <a:endParaRPr lang="en-US" sz="2400" dirty="0" smtClean="0"/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600" dirty="0" smtClean="0"/>
              <a:t>Efficient for </a:t>
            </a:r>
            <a:r>
              <a:rPr lang="en-US" sz="2600" dirty="0" smtClean="0">
                <a:solidFill>
                  <a:srgbClr val="FF0000"/>
                </a:solidFill>
              </a:rPr>
              <a:t>highly selective </a:t>
            </a:r>
            <a:r>
              <a:rPr lang="en-US" sz="2600" dirty="0" err="1" smtClean="0"/>
              <a:t>subqueries</a:t>
            </a:r>
            <a:r>
              <a:rPr lang="en-US" sz="2600" dirty="0" smtClean="0"/>
              <a:t> (with FILTER statement)</a:t>
            </a:r>
            <a:endParaRPr lang="en-US" sz="2600" dirty="0"/>
          </a:p>
          <a:p>
            <a:endParaRPr lang="en-US" sz="2400" dirty="0" smtClean="0"/>
          </a:p>
          <a:p>
            <a:r>
              <a:rPr lang="en-US" sz="2400" dirty="0" smtClean="0"/>
              <a:t>SELECT ?</a:t>
            </a:r>
            <a:r>
              <a:rPr lang="en-US" sz="2400" dirty="0" err="1" smtClean="0"/>
              <a:t>regName</a:t>
            </a:r>
            <a:r>
              <a:rPr lang="en-US" sz="2400" dirty="0" smtClean="0"/>
              <a:t> </a:t>
            </a:r>
            <a:r>
              <a:rPr lang="en-US" sz="2400" dirty="0"/>
              <a:t>( AVG </a:t>
            </a:r>
            <a:r>
              <a:rPr lang="en-US" sz="2400" dirty="0" smtClean="0"/>
              <a:t>(?</a:t>
            </a:r>
            <a:r>
              <a:rPr lang="en-US" sz="2400" dirty="0" err="1" smtClean="0"/>
              <a:t>radioValue</a:t>
            </a:r>
            <a:r>
              <a:rPr lang="en-US" sz="2400" dirty="0" smtClean="0"/>
              <a:t> </a:t>
            </a:r>
            <a:r>
              <a:rPr lang="en-US" sz="2400" dirty="0"/>
              <a:t>) AS </a:t>
            </a:r>
            <a:r>
              <a:rPr lang="en-US" sz="2400" dirty="0" smtClean="0"/>
              <a:t>?average </a:t>
            </a:r>
            <a:r>
              <a:rPr lang="en-US" sz="2400" dirty="0"/>
              <a:t>) WHERE {</a:t>
            </a:r>
          </a:p>
          <a:p>
            <a:r>
              <a:rPr lang="en-US" sz="2400" dirty="0" smtClean="0"/>
              <a:t>     ?</a:t>
            </a:r>
            <a:r>
              <a:rPr lang="en-US" sz="2400" dirty="0"/>
              <a:t>s </a:t>
            </a:r>
            <a:r>
              <a:rPr lang="en-US" sz="2400" dirty="0" err="1" smtClean="0"/>
              <a:t>ev:place</a:t>
            </a:r>
            <a:r>
              <a:rPr lang="en-US" sz="2400" dirty="0" smtClean="0"/>
              <a:t> ?</a:t>
            </a:r>
            <a:r>
              <a:rPr lang="en-US" sz="2400" dirty="0" err="1" smtClean="0"/>
              <a:t>placeID</a:t>
            </a:r>
            <a:r>
              <a:rPr lang="en-US" sz="2400" dirty="0" smtClean="0"/>
              <a:t> </a:t>
            </a:r>
            <a:r>
              <a:rPr lang="en-US" sz="2400" dirty="0"/>
              <a:t>. </a:t>
            </a:r>
            <a:r>
              <a:rPr lang="en-US" sz="2400" dirty="0" smtClean="0"/>
              <a:t>     ?</a:t>
            </a:r>
            <a:r>
              <a:rPr lang="en-US" sz="2400" dirty="0"/>
              <a:t>s </a:t>
            </a:r>
            <a:r>
              <a:rPr lang="en-US" sz="2400" dirty="0" err="1" smtClean="0"/>
              <a:t>ev:time</a:t>
            </a:r>
            <a:r>
              <a:rPr lang="en-US" sz="2400" dirty="0" smtClean="0"/>
              <a:t> ?time </a:t>
            </a:r>
            <a:r>
              <a:rPr lang="en-US" sz="2400" dirty="0"/>
              <a:t>. </a:t>
            </a:r>
            <a:r>
              <a:rPr lang="en-US" sz="2400" dirty="0" smtClean="0"/>
              <a:t>     ?</a:t>
            </a:r>
            <a:r>
              <a:rPr lang="en-US" sz="2400" dirty="0"/>
              <a:t>s </a:t>
            </a:r>
            <a:r>
              <a:rPr lang="en-US" sz="2400" dirty="0" err="1" smtClean="0"/>
              <a:t>rdf:value</a:t>
            </a:r>
            <a:r>
              <a:rPr lang="en-US" sz="2400" dirty="0" smtClean="0"/>
              <a:t> ?</a:t>
            </a:r>
            <a:r>
              <a:rPr lang="en-US" sz="2400" dirty="0" err="1" smtClean="0"/>
              <a:t>radioValue</a:t>
            </a:r>
            <a:r>
              <a:rPr lang="en-US" sz="2400" dirty="0" smtClean="0"/>
              <a:t> 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     SERVICE &lt;http://lod2.openlinksw.com/sparql&gt; </a:t>
            </a:r>
            <a:r>
              <a:rPr lang="en-US" sz="2400" dirty="0"/>
              <a:t>{</a:t>
            </a:r>
          </a:p>
          <a:p>
            <a:r>
              <a:rPr lang="en-US" sz="2400" dirty="0" smtClean="0"/>
              <a:t>          ?</a:t>
            </a:r>
            <a:r>
              <a:rPr lang="en-US" sz="2400" dirty="0" err="1" smtClean="0"/>
              <a:t>placeID</a:t>
            </a:r>
            <a:r>
              <a:rPr lang="en-US" sz="2400" dirty="0" smtClean="0"/>
              <a:t> </a:t>
            </a:r>
            <a:r>
              <a:rPr lang="en-US" sz="2400" dirty="0" err="1"/>
              <a:t>gn</a:t>
            </a:r>
            <a:r>
              <a:rPr lang="en-US" sz="2400" dirty="0"/>
              <a:t>: </a:t>
            </a:r>
            <a:r>
              <a:rPr lang="en-US" sz="2400" dirty="0" err="1"/>
              <a:t>parentFeature</a:t>
            </a:r>
            <a:r>
              <a:rPr lang="en-US" sz="2400" dirty="0"/>
              <a:t> </a:t>
            </a:r>
            <a:r>
              <a:rPr lang="en-US" sz="2400" dirty="0" smtClean="0"/>
              <a:t>?</a:t>
            </a:r>
            <a:r>
              <a:rPr lang="en-US" sz="2400" dirty="0" err="1" smtClean="0"/>
              <a:t>regionID</a:t>
            </a:r>
            <a:r>
              <a:rPr lang="en-US" sz="2400" dirty="0" smtClean="0"/>
              <a:t> </a:t>
            </a:r>
            <a:r>
              <a:rPr lang="en-US" sz="2400" dirty="0"/>
              <a:t>. </a:t>
            </a:r>
            <a:r>
              <a:rPr lang="en-US" sz="2400" dirty="0" smtClean="0"/>
              <a:t>     ?</a:t>
            </a:r>
            <a:r>
              <a:rPr lang="en-US" sz="2400" dirty="0" err="1" smtClean="0"/>
              <a:t>regionID</a:t>
            </a:r>
            <a:r>
              <a:rPr lang="en-US" sz="2400" dirty="0" smtClean="0"/>
              <a:t> </a:t>
            </a:r>
            <a:r>
              <a:rPr lang="en-US" sz="2400" dirty="0" err="1" smtClean="0"/>
              <a:t>gn:name</a:t>
            </a:r>
            <a:r>
              <a:rPr lang="en-US" sz="2400" dirty="0" smtClean="0"/>
              <a:t> ?</a:t>
            </a:r>
            <a:r>
              <a:rPr lang="en-US" sz="2400" dirty="0" err="1" smtClean="0"/>
              <a:t>regName</a:t>
            </a:r>
            <a:r>
              <a:rPr lang="en-US" sz="2400" dirty="0" smtClean="0"/>
              <a:t> 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     } </a:t>
            </a:r>
          </a:p>
          <a:p>
            <a:r>
              <a:rPr lang="en-US" sz="2400" dirty="0" smtClean="0"/>
              <a:t>     </a:t>
            </a:r>
            <a:r>
              <a:rPr lang="en-US" sz="2400" dirty="0"/>
              <a:t>FILTER(?</a:t>
            </a:r>
            <a:r>
              <a:rPr lang="en-US" sz="2400" dirty="0" err="1"/>
              <a:t>radioValue</a:t>
            </a:r>
            <a:r>
              <a:rPr lang="en-US" sz="2400" dirty="0"/>
              <a:t> &lt; 0.08) . </a:t>
            </a:r>
            <a:endParaRPr lang="en-US" sz="2400" dirty="0" smtClean="0"/>
          </a:p>
          <a:p>
            <a:r>
              <a:rPr lang="en-US" sz="2400" dirty="0" smtClean="0"/>
              <a:t>} </a:t>
            </a:r>
            <a:r>
              <a:rPr lang="en-US" sz="2400" dirty="0"/>
              <a:t>GROUP BY </a:t>
            </a:r>
            <a:r>
              <a:rPr lang="en-US" sz="2400" dirty="0" smtClean="0"/>
              <a:t>?</a:t>
            </a:r>
            <a:r>
              <a:rPr lang="en-US" sz="2400" dirty="0" err="1" smtClean="0"/>
              <a:t>regName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Basic Strategies - Semi-Join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85" y="5472586"/>
            <a:ext cx="10058400" cy="1005126"/>
          </a:xfrm>
        </p:spPr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Weak </a:t>
            </a:r>
            <a:r>
              <a:rPr lang="en-US" sz="2400" dirty="0"/>
              <a:t>point - </a:t>
            </a:r>
            <a:r>
              <a:rPr lang="en-US" sz="2400" dirty="0" smtClean="0"/>
              <a:t>VALUES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not yet </a:t>
            </a:r>
            <a:r>
              <a:rPr lang="en-US" sz="2400" dirty="0" smtClean="0">
                <a:solidFill>
                  <a:srgbClr val="FF0000"/>
                </a:solidFill>
              </a:rPr>
              <a:t>widely adopted </a:t>
            </a:r>
            <a:r>
              <a:rPr lang="en-US" sz="2400" dirty="0"/>
              <a:t>in existing </a:t>
            </a:r>
            <a:r>
              <a:rPr lang="en-US" sz="2400" dirty="0" smtClean="0"/>
              <a:t>endpoints. SPARQL </a:t>
            </a:r>
            <a:r>
              <a:rPr lang="en-US" sz="2400" dirty="0"/>
              <a:t>1.0 compliant alternatives </a:t>
            </a:r>
            <a:r>
              <a:rPr lang="en-US" sz="2400" dirty="0" smtClean="0"/>
              <a:t>of UNION </a:t>
            </a:r>
            <a:r>
              <a:rPr lang="en-US" sz="2400" dirty="0"/>
              <a:t>(or FILTER) must often be </a:t>
            </a:r>
            <a:r>
              <a:rPr lang="en-US" sz="2400" dirty="0" smtClean="0"/>
              <a:t>used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 smtClean="0"/>
              <a:t>Processing Aggregate Queries in a Federation of SPARQL Endpoints.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Basic Strategies - Semi-Join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Cont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" y="3797256"/>
            <a:ext cx="5328672" cy="1651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" y="1771501"/>
            <a:ext cx="4935294" cy="1683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14" y="1881187"/>
            <a:ext cx="41243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9976</TotalTime>
  <Words>1414</Words>
  <Application>Microsoft Office PowerPoint</Application>
  <PresentationFormat>Widescreen</PresentationFormat>
  <Paragraphs>219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Calibri Light</vt:lpstr>
      <vt:lpstr>Cambria Math</vt:lpstr>
      <vt:lpstr>Courier New</vt:lpstr>
      <vt:lpstr>Retrospect</vt:lpstr>
      <vt:lpstr>Processing Aggregate Queries in a Federation of SPARQL Endpoints</vt:lpstr>
      <vt:lpstr>Motivating Example</vt:lpstr>
      <vt:lpstr>Motivating Example - Observation</vt:lpstr>
      <vt:lpstr>Motivating Example - Query</vt:lpstr>
      <vt:lpstr>Motivating Example - Results</vt:lpstr>
      <vt:lpstr>Outline</vt:lpstr>
      <vt:lpstr>Basic Strategies - Mediator Join</vt:lpstr>
      <vt:lpstr>Basic Strategies - Semi-Join</vt:lpstr>
      <vt:lpstr>Basic Strategies - Semi-Join (Cont)</vt:lpstr>
      <vt:lpstr>Basic Strategies - Partial Aggregation</vt:lpstr>
      <vt:lpstr>Basic Strategies - Partial Aggregation (Cont)</vt:lpstr>
      <vt:lpstr>CODA – Cost-based Optimizer for Distributed Aggregate Queries </vt:lpstr>
      <vt:lpstr>CODA - Costs</vt:lpstr>
      <vt:lpstr>CODA - Estimating Constants</vt:lpstr>
      <vt:lpstr>CODA - Result Size Estimation</vt:lpstr>
      <vt:lpstr>CODA – Motivating Example</vt:lpstr>
      <vt:lpstr>CODA – Motivating Example</vt:lpstr>
      <vt:lpstr>Test Case – SSB as RDF</vt:lpstr>
      <vt:lpstr>PowerPoint Presentation</vt:lpstr>
      <vt:lpstr>Test Case – SSB Queries</vt:lpstr>
      <vt:lpstr>Test Case – Results (One SERVICE Endpoint)</vt:lpstr>
      <vt:lpstr>Test Case – Results (One SERVICE Endpoint Q2.3)</vt:lpstr>
      <vt:lpstr>Test Case – Results (One to Three SERVICE Endpoints Q4.3)</vt:lpstr>
      <vt:lpstr>Conclusion and 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OLAP over Distributed RDF Sources</dc:title>
  <dc:creator>Dilshod</dc:creator>
  <cp:lastModifiedBy>Dilshod</cp:lastModifiedBy>
  <cp:revision>237</cp:revision>
  <dcterms:created xsi:type="dcterms:W3CDTF">2014-02-17T09:20:37Z</dcterms:created>
  <dcterms:modified xsi:type="dcterms:W3CDTF">2015-06-02T12:25:20Z</dcterms:modified>
</cp:coreProperties>
</file>