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9" r:id="rId1"/>
  </p:sldMasterIdLst>
  <p:notesMasterIdLst>
    <p:notesMasterId r:id="rId36"/>
  </p:notesMasterIdLst>
  <p:sldIdLst>
    <p:sldId id="256" r:id="rId2"/>
    <p:sldId id="343" r:id="rId3"/>
    <p:sldId id="365" r:id="rId4"/>
    <p:sldId id="366" r:id="rId5"/>
    <p:sldId id="352" r:id="rId6"/>
    <p:sldId id="357" r:id="rId7"/>
    <p:sldId id="354" r:id="rId8"/>
    <p:sldId id="359" r:id="rId9"/>
    <p:sldId id="332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5" r:id="rId21"/>
    <p:sldId id="384" r:id="rId22"/>
    <p:sldId id="386" r:id="rId23"/>
    <p:sldId id="387" r:id="rId24"/>
    <p:sldId id="388" r:id="rId25"/>
    <p:sldId id="389" r:id="rId26"/>
    <p:sldId id="390" r:id="rId27"/>
    <p:sldId id="371" r:id="rId28"/>
    <p:sldId id="297" r:id="rId29"/>
    <p:sldId id="360" r:id="rId30"/>
    <p:sldId id="363" r:id="rId31"/>
    <p:sldId id="364" r:id="rId32"/>
    <p:sldId id="361" r:id="rId33"/>
    <p:sldId id="290" r:id="rId34"/>
    <p:sldId id="37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23B18B-C0B7-4FDF-A5EA-B8E497512135}">
          <p14:sldIdLst>
            <p14:sldId id="256"/>
            <p14:sldId id="343"/>
            <p14:sldId id="365"/>
            <p14:sldId id="366"/>
            <p14:sldId id="352"/>
            <p14:sldId id="357"/>
            <p14:sldId id="354"/>
            <p14:sldId id="359"/>
            <p14:sldId id="332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5"/>
            <p14:sldId id="384"/>
            <p14:sldId id="386"/>
            <p14:sldId id="387"/>
            <p14:sldId id="388"/>
            <p14:sldId id="389"/>
            <p14:sldId id="390"/>
            <p14:sldId id="371"/>
            <p14:sldId id="297"/>
            <p14:sldId id="360"/>
            <p14:sldId id="363"/>
            <p14:sldId id="364"/>
            <p14:sldId id="361"/>
            <p14:sldId id="290"/>
            <p14:sldId id="3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lshod" initials="D" lastIdx="10" clrIdx="0">
    <p:extLst>
      <p:ext uri="{19B8F6BF-5375-455C-9EA6-DF929625EA0E}">
        <p15:presenceInfo xmlns:p15="http://schemas.microsoft.com/office/powerpoint/2012/main" userId="Dilsho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000066"/>
    <a:srgbClr val="ECF3FA"/>
    <a:srgbClr val="EFF5FB"/>
    <a:srgbClr val="F5F9FD"/>
    <a:srgbClr val="E7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9" autoAdjust="0"/>
    <p:restoredTop sz="94714" autoAdjust="0"/>
  </p:normalViewPr>
  <p:slideViewPr>
    <p:cSldViewPr snapToGrid="0">
      <p:cViewPr varScale="1">
        <p:scale>
          <a:sx n="57" d="100"/>
          <a:sy n="57" d="100"/>
        </p:scale>
        <p:origin x="4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953F5-FEF9-4C04-ABC7-375C30B29A95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9A5B-5A62-4AC5-8605-54CD33A7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6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FFC000"/>
                </a:solidFill>
              </a:rPr>
              <a:t>Talk about rooted BGP, multidimensional data and OLAP operations. Also used to explain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9A5B-5A62-4AC5-8605-54CD33A73E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72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9A5B-5A62-4AC5-8605-54CD33A73E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93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9A5B-5A62-4AC5-8605-54CD33A73E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2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9A5B-5A62-4AC5-8605-54CD33A73E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FE07-DD8B-423A-B551-BDF00F12D8F9}" type="datetime1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Processing Aggregate Queries in a Federation of SPARQL Endpoints. D.Ibragimov, K.Hose, T.B.Pedersen, E.Zimanyi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63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8A9-84BF-4CC4-8D0F-6BBBB3DC92BE}" type="datetime1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Processing Aggregate Queries in a Federation of SPARQL Endpoints. D.Ibragimov, K.Hose, T.B.Pedersen, E.Zimanyi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9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1C4E-238F-4ED6-A862-1B62244505C7}" type="datetime1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Processing Aggregate Queries in a Federation of SPARQL Endpoints. D.Ibragimov, K.Hose, T.B.Pedersen, E.Zimanyi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8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B56F-B4F3-4177-AD4F-1132EA0EE12A}" type="datetime1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Processing Aggregate Queries in a Federation of SPARQL Endpoints. D.Ibragimov, K.Hose, T.B.Pedersen, E.Zimanyi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5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4233-FF0F-4D9C-A6DF-CC1A90C9AAD9}" type="datetime1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Processing Aggregate Queries in a Federation of SPARQL Endpoints. D.Ibragimov, K.Hose, T.B.Pedersen, E.Zimanyi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08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B04F-18BC-406E-A8EE-E37E516BEC36}" type="datetime1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Processing Aggregate Queries in a Federation of SPARQL Endpoints. D.Ibragimov, K.Hose, T.B.Pedersen, E.Zimanyi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2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4738-A06C-4F01-94A2-BEEE5C481C94}" type="datetime1">
              <a:rPr lang="en-US" smtClean="0"/>
              <a:t>10/27/2016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Processing Aggregate Queries in a Federation of SPARQL Endpoints. D.Ibragimov, K.Hose, T.B.Pedersen, E.Zimanyi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7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24E9-33A7-4039-A853-200008A9A122}" type="datetime1">
              <a:rPr lang="en-US" smtClean="0"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Processing Aggregate Queries in a Federation of SPARQL Endpoints. D.Ibragimov, K.Hose, T.B.Pedersen, E.Zimanyi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9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48AE-115F-4408-900D-31907CF0124C}" type="datetime1">
              <a:rPr lang="en-US" smtClean="0"/>
              <a:t>10/27/2016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Processing Aggregate Queries in a Federation of SPARQL Endpoints. D.Ibragimov, K.Hose, T.B.Pedersen, E.Zimanyi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1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BD1B935-C9D4-4FC4-B38C-4F8F54DCE6D9}" type="datetime1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Processing Aggregate Queries in a Federation of SPARQL Endpoints. D.Ibragimov, K.Hose, T.B.Pedersen, E.Zimanyi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2A8619-2C4B-4B56-881F-46972E30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0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CAA9-6310-4B37-BCCB-38C742881C01}" type="datetime1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Processing Aggregate Queries in a Federation of SPARQL Endpoints. D.Ibragimov, K.Hose, T.B.Pedersen, E.Zimanyi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2523D7-908D-4A01-B1FC-5965A0DDED78}" type="datetime1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Processing Aggregate Queries in a Federation of SPARQL Endpoints. D.Ibragimov, K.Hose, T.B.Pedersen, E.Zimanyi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12A8619-2C4B-4B56-881F-46972E30EF1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68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extbi.cs.aau.dk/aggview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360141"/>
            <a:ext cx="10058400" cy="2206574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chemeClr val="accent5">
                    <a:lumMod val="75000"/>
                  </a:schemeClr>
                </a:solidFill>
              </a:rPr>
              <a:t>Optimizing </a:t>
            </a:r>
            <a:r>
              <a:rPr lang="en-US" sz="6600" dirty="0">
                <a:solidFill>
                  <a:schemeClr val="accent5">
                    <a:lumMod val="75000"/>
                  </a:schemeClr>
                </a:solidFill>
              </a:rPr>
              <a:t>Aggregate </a:t>
            </a:r>
            <a:r>
              <a:rPr lang="en-US" sz="6600" dirty="0" smtClean="0">
                <a:solidFill>
                  <a:schemeClr val="accent5">
                    <a:lumMod val="75000"/>
                  </a:schemeClr>
                </a:solidFill>
              </a:rPr>
              <a:t>SPARQL Queries using Materialized RDF Views</a:t>
            </a:r>
            <a:endParaRPr lang="en-US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566715"/>
            <a:ext cx="10058400" cy="1143000"/>
          </a:xfrm>
        </p:spPr>
        <p:txBody>
          <a:bodyPr/>
          <a:lstStyle/>
          <a:p>
            <a:pPr algn="ctr"/>
            <a:r>
              <a:rPr lang="en-US" dirty="0" smtClean="0"/>
              <a:t>Dilshod IBRAGIMOV, KATJA HOSE, TORBEN BACH PEDERSEN, ESTEBAN ZIM</a:t>
            </a:r>
            <a:r>
              <a:rPr lang="es-ES" dirty="0" smtClean="0"/>
              <a:t>ÁNYI.</a:t>
            </a:r>
            <a:endParaRPr lang="en-US" dirty="0"/>
          </a:p>
        </p:txBody>
      </p:sp>
      <p:pic>
        <p:nvPicPr>
          <p:cNvPr id="1028" name="Picture 4" descr="http://www.ulb.ac.be/dre/com/docs/sceau-a-quad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550" y="219002"/>
            <a:ext cx="1418444" cy="141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8491" y="296615"/>
            <a:ext cx="1535778" cy="126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96615"/>
            <a:ext cx="1086543" cy="1448724"/>
          </a:xfrm>
          <a:prstGeom prst="rect">
            <a:avLst/>
          </a:prstGeom>
        </p:spPr>
      </p:pic>
      <p:pic>
        <p:nvPicPr>
          <p:cNvPr id="6" name="Picture 2" descr="http://upload.wikimedia.org/wikipedia/en/thumb/b/b9/AAU_logo_2012.png/250px-AAU_logo_20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96" y="117393"/>
            <a:ext cx="1857801" cy="171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2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10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1239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Views</a:t>
            </a:r>
            <a:endParaRPr lang="en-US" sz="1600" dirty="0" smtClean="0"/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Algorithm for Selecting Views for Materialization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𝑎𝑙𝑙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𝑣𝑖𝑒𝑤𝑠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in cube lattice</a:t>
                </a: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S = {empty} – selected views</a:t>
                </a: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While Size(S) &lt; N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𝑅𝑒𝑐𝑎𝑙𝑐𝑢𝑙𝑎𝑡𝑒𝑉𝑖𝑒𝑤𝐶𝑜𝑠𝑡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𝐹𝑜𝑟𝐸𝑎𝑐h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𝐶𝑎𝑙𝑐𝑢𝑙𝑎𝑡𝑒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𝑏𝑒𝑛𝑒𝑓𝑖𝑡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𝐹𝑜𝑟𝐸𝑎𝑐h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𝑖𝑛𝑐</m:t>
                            </m:r>
                          </m:sup>
                        </m:sSub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𝑖𝑛𝑐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𝐶𝑎𝑙𝑐𝑢𝑙𝑎𝑡𝑒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𝑏𝑒𝑛𝑒𝑓𝑖𝑡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𝑖𝑛𝑐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…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𝑖𝑛𝑐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𝑆𝑒𝑙𝑒𝑐𝑡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𝑖𝑛𝑐</m:t>
                            </m:r>
                          </m:sup>
                        </m:sSub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…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𝑖𝑛𝑐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𝑤h𝑖𝑐h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𝑀𝐴𝑋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𝑆𝑖𝑧𝑒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𝑢𝑛𝑖𝑜𝑛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𝑢𝑛𝑖𝑜𝑛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𝐸𝑛𝑑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5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734796" y="3059394"/>
            <a:ext cx="7289563" cy="1307507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1239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Views</a:t>
            </a:r>
            <a:endParaRPr lang="en-US" sz="1600" dirty="0" smtClean="0"/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Algorithm for Selecting Views for Materialization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93" y="1294627"/>
            <a:ext cx="6443815" cy="5054553"/>
          </a:xfrm>
        </p:spPr>
      </p:pic>
    </p:spTree>
    <p:extLst>
      <p:ext uri="{BB962C8B-B14F-4D97-AF65-F5344CB8AC3E}">
        <p14:creationId xmlns:p14="http://schemas.microsoft.com/office/powerpoint/2010/main" val="412358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1239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Views</a:t>
            </a:r>
            <a:endParaRPr lang="en-US" sz="1600" dirty="0" smtClean="0"/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Algorithm for Selecting Views for Materialization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𝑎𝑙𝑙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𝑣𝑖𝑒𝑤𝑠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in cube lattice</a:t>
                </a: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S = {empty} – selected views</a:t>
                </a: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While Size(S) &lt; N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𝑅𝑒𝑐𝑎𝑙𝑐𝑢𝑙𝑎𝑡𝑒𝑉𝑖𝑒𝑤𝐶𝑜𝑠𝑡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𝐹𝑜𝑟𝐸𝑎𝑐h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𝐶𝑎𝑙𝑐𝑢𝑙𝑎𝑡𝑒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𝑏𝑒𝑛𝑒𝑓𝑖𝑡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𝐹𝑜𝑟𝐸𝑎𝑐h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𝑖𝑛𝑐</m:t>
                            </m:r>
                          </m:sup>
                        </m:sSub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𝑖𝑛𝑐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𝐶𝑎𝑙𝑐𝑢𝑙𝑎𝑡𝑒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𝑏𝑒𝑛𝑒𝑓𝑖𝑡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𝑖𝑛𝑐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…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𝑖𝑛𝑐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𝑆𝑒𝑙𝑒𝑐𝑡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𝑖𝑛𝑐</m:t>
                            </m:r>
                          </m:sup>
                        </m:sSub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…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𝑖𝑛𝑐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𝑤h𝑖𝑐h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𝑀𝐴𝑋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𝑆𝑖𝑧𝑒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𝑢𝑛𝑖𝑜𝑛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𝑢𝑛𝑖𝑜𝑛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𝐸𝑛𝑑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5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734796" y="4349807"/>
            <a:ext cx="8554340" cy="811853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1239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Views</a:t>
            </a:r>
            <a:endParaRPr lang="en-US" sz="1600" dirty="0" smtClean="0"/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Algorithm for Selecting Views for Materialization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93" y="1294627"/>
            <a:ext cx="6443815" cy="5054552"/>
          </a:xfrm>
        </p:spPr>
      </p:pic>
    </p:spTree>
    <p:extLst>
      <p:ext uri="{BB962C8B-B14F-4D97-AF65-F5344CB8AC3E}">
        <p14:creationId xmlns:p14="http://schemas.microsoft.com/office/powerpoint/2010/main" val="33141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1239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Views</a:t>
            </a:r>
            <a:endParaRPr lang="en-US" sz="1600" dirty="0" smtClean="0"/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Algorithm for Selecting Views for Materialization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𝑎𝑙𝑙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𝑣𝑖𝑒𝑤𝑠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in cube lattice</a:t>
                </a: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S = {empty} – selected views</a:t>
                </a: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While Size(S) &lt; N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𝑅𝑒𝑐𝑎𝑙𝑐𝑢𝑙𝑎𝑡𝑒𝑉𝑖𝑒𝑤𝐶𝑜𝑠𝑡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𝐹𝑜𝑟𝐸𝑎𝑐h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𝐶𝑎𝑙𝑐𝑢𝑙𝑎𝑡𝑒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𝑏𝑒𝑛𝑒𝑓𝑖𝑡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𝐹𝑜𝑟𝐸𝑎𝑐h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𝑖𝑛𝑐</m:t>
                            </m:r>
                          </m:sup>
                        </m:sSub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𝑖𝑛𝑐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𝐶𝑎𝑙𝑐𝑢𝑙𝑎𝑡𝑒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𝑏𝑒𝑛𝑒𝑓𝑖𝑡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𝑖𝑛𝑐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…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𝑖𝑛𝑐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𝑆𝑒𝑙𝑒𝑐𝑡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𝑖𝑛𝑐</m:t>
                            </m:r>
                          </m:sup>
                        </m:sSub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…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𝑖𝑛𝑐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𝑤h𝑖𝑐h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𝑀𝐴𝑋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𝑆𝑖𝑧𝑒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𝑢𝑛𝑖𝑜𝑛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𝑢𝑛𝑖𝑜𝑛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𝐸𝑛𝑑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5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734796" y="3059394"/>
            <a:ext cx="7289563" cy="1307507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1239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Views</a:t>
            </a:r>
            <a:endParaRPr lang="en-US" sz="1600" dirty="0" smtClean="0"/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Algorithm for Selecting Views for Materialization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93" y="1294627"/>
            <a:ext cx="6443815" cy="5054552"/>
          </a:xfrm>
        </p:spPr>
      </p:pic>
    </p:spTree>
    <p:extLst>
      <p:ext uri="{BB962C8B-B14F-4D97-AF65-F5344CB8AC3E}">
        <p14:creationId xmlns:p14="http://schemas.microsoft.com/office/powerpoint/2010/main" val="35370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1239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Views</a:t>
            </a:r>
            <a:endParaRPr lang="en-US" sz="1600" dirty="0" smtClean="0"/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Algorithm for Selecting Views for Materialization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𝑎𝑙𝑙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𝑣𝑖𝑒𝑤𝑠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in cube lattice</a:t>
                </a: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S = {empty} – selected views</a:t>
                </a: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While Size(S) &lt; N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𝑅𝑒𝑐𝑎𝑙𝑐𝑢𝑙𝑎𝑡𝑒𝑉𝑖𝑒𝑤𝐶𝑜𝑠𝑡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𝐹𝑜𝑟𝐸𝑎𝑐h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𝐶𝑎𝑙𝑐𝑢𝑙𝑎𝑡𝑒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𝑏𝑒𝑛𝑒𝑓𝑖𝑡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𝐹𝑜𝑟𝐸𝑎𝑐h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𝑖𝑛𝑐</m:t>
                            </m:r>
                          </m:sup>
                        </m:sSub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𝑖𝑛𝑐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𝐶𝑎𝑙𝑐𝑢𝑙𝑎𝑡𝑒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𝑏𝑒𝑛𝑒𝑓𝑖𝑡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𝑖𝑛𝑐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…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𝑖𝑛𝑐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𝑆𝑒𝑙𝑒𝑐𝑡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𝑖𝑛𝑐</m:t>
                            </m:r>
                          </m:sup>
                        </m:sSub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…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𝑖𝑛𝑐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𝑤h𝑖𝑐h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𝑀𝐴𝑋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𝑆𝑖𝑧𝑒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𝑢𝑛𝑖𝑜𝑛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𝑢𝑛𝑖𝑜𝑛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𝐸𝑛𝑑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5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734796" y="4349807"/>
            <a:ext cx="8554340" cy="811853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1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1239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Views</a:t>
            </a:r>
            <a:endParaRPr lang="en-US" sz="1600" dirty="0" smtClean="0"/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Algorithm for Selecting Views for Materialization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93" y="1294627"/>
            <a:ext cx="6443814" cy="5054552"/>
          </a:xfrm>
        </p:spPr>
      </p:pic>
    </p:spTree>
    <p:extLst>
      <p:ext uri="{BB962C8B-B14F-4D97-AF65-F5344CB8AC3E}">
        <p14:creationId xmlns:p14="http://schemas.microsoft.com/office/powerpoint/2010/main" val="311149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1239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Views</a:t>
            </a:r>
            <a:endParaRPr lang="en-US" sz="1600" dirty="0" smtClean="0"/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Algorithm for Selecting Candidate 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𝑢𝑠𝑒𝑟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𝑞𝑢𝑒𝑟𝑦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S = {empty} – candidate views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𝐹𝑜𝑟𝐸𝑎𝑐h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∈ 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S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b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…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𝐹𝑖𝑛𝑑𝑀𝑖𝑛𝑖𝑚𝑎𝑙𝑅𝑜𝑙𝑙𝑈𝑝𝑃𝑎𝑡h𝑠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p>
                        </m:sSub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…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p>
                        </m:sSub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𝐹𝑖𝑛𝑑𝑀𝑖𝑛𝑖𝑚𝑎𝑙𝑅𝑜𝑙𝑙𝑈𝑝𝑃𝑎𝑡h𝑠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p>
                        </m:sSub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≼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b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…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𝑎𝑔𝑔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⊆ 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𝑎𝑔𝑔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b="0" dirty="0" smtClean="0"/>
                  <a:t>  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𝑢𝑛𝑖𝑜𝑛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𝑆𝑒𝑙𝑒𝑐𝑡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𝑣𝑖𝑒𝑤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𝑤𝑖𝑡h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𝑚𝑖𝑛𝑖𝑚𝑎𝑙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𝑐𝑜𝑠𝑡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5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Views</a:t>
            </a:r>
            <a:endParaRPr lang="en-US" sz="1600" dirty="0" smtClean="0"/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Algorithm for Selecting Candidate View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– Query 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99" y="2277918"/>
            <a:ext cx="6676453" cy="21114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00" y="4608884"/>
            <a:ext cx="10058397" cy="1733452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097280" y="1748636"/>
            <a:ext cx="10563341" cy="6293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Show energy consumption grouped by region in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86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20096"/>
            <a:ext cx="10058400" cy="4023360"/>
          </a:xfrm>
        </p:spPr>
        <p:txBody>
          <a:bodyPr>
            <a:normAutofit/>
          </a:bodyPr>
          <a:lstStyle/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800" dirty="0" smtClean="0"/>
              <a:t>Problems </a:t>
            </a:r>
            <a:r>
              <a:rPr lang="en-US" sz="2800" dirty="0"/>
              <a:t>with relational systems</a:t>
            </a:r>
          </a:p>
          <a:p>
            <a:pPr marL="292608" lvl="1" indent="341313">
              <a:buFont typeface="Courier New" panose="02070309020205020404" pitchFamily="49" charset="0"/>
              <a:buChar char="o"/>
            </a:pPr>
            <a:r>
              <a:rPr lang="en-US" sz="2600" dirty="0"/>
              <a:t>No support for triples with </a:t>
            </a:r>
            <a:r>
              <a:rPr lang="en-US" sz="2600" i="1" dirty="0">
                <a:solidFill>
                  <a:srgbClr val="FF0000"/>
                </a:solidFill>
              </a:rPr>
              <a:t>blank</a:t>
            </a:r>
            <a:r>
              <a:rPr lang="en-US" sz="2600" dirty="0"/>
              <a:t> nodes</a:t>
            </a:r>
          </a:p>
          <a:p>
            <a:pPr marL="292608" lvl="1" indent="341313">
              <a:buFont typeface="Courier New" panose="02070309020205020404" pitchFamily="49" charset="0"/>
              <a:buChar char="o"/>
            </a:pPr>
            <a:r>
              <a:rPr lang="en-US" sz="2600" dirty="0"/>
              <a:t>No support for </a:t>
            </a:r>
            <a:r>
              <a:rPr lang="en-US" sz="2600" i="1" dirty="0">
                <a:solidFill>
                  <a:srgbClr val="FF0000"/>
                </a:solidFill>
              </a:rPr>
              <a:t>entailment</a:t>
            </a:r>
          </a:p>
          <a:p>
            <a:pPr marL="292608" lvl="1" indent="341313">
              <a:buFont typeface="Courier New" panose="02070309020205020404" pitchFamily="49" charset="0"/>
              <a:buChar char="o"/>
            </a:pPr>
            <a:r>
              <a:rPr lang="en-US" sz="2600" dirty="0"/>
              <a:t>Poor support for </a:t>
            </a:r>
            <a:r>
              <a:rPr lang="en-US" sz="2600" dirty="0">
                <a:solidFill>
                  <a:srgbClr val="FF0000"/>
                </a:solidFill>
              </a:rPr>
              <a:t>the graph-structured</a:t>
            </a:r>
            <a:r>
              <a:rPr lang="en-US" sz="2600" dirty="0"/>
              <a:t> RDF </a:t>
            </a:r>
            <a:r>
              <a:rPr lang="en-US" sz="2600" dirty="0">
                <a:solidFill>
                  <a:srgbClr val="FF0000"/>
                </a:solidFill>
              </a:rPr>
              <a:t>model</a:t>
            </a:r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800" dirty="0"/>
              <a:t>Performing </a:t>
            </a:r>
            <a:r>
              <a:rPr lang="en-US" sz="2800" dirty="0">
                <a:solidFill>
                  <a:srgbClr val="FF0000"/>
                </a:solidFill>
              </a:rPr>
              <a:t>aggregate</a:t>
            </a:r>
            <a:r>
              <a:rPr lang="en-US" sz="2800" dirty="0"/>
              <a:t> queries on </a:t>
            </a:r>
            <a:r>
              <a:rPr lang="en-US" sz="2800" dirty="0">
                <a:solidFill>
                  <a:srgbClr val="FF0000"/>
                </a:solidFill>
              </a:rPr>
              <a:t>large graphs</a:t>
            </a:r>
            <a:r>
              <a:rPr lang="en-US" sz="2800" dirty="0"/>
              <a:t> – costly, (RDF specifics)</a:t>
            </a:r>
          </a:p>
          <a:p>
            <a:pPr marL="0" indent="341313">
              <a:buFont typeface="Courier New" panose="02070309020205020404" pitchFamily="49" charset="0"/>
              <a:buChar char="o"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</a:t>
            </a:r>
            <a:r>
              <a:rPr lang="en-US" sz="1600" dirty="0" smtClean="0"/>
              <a:t>Views </a:t>
            </a:r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Views</a:t>
            </a:r>
            <a:endParaRPr lang="en-US" sz="1600" dirty="0" smtClean="0"/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Algorithm for Selecting Candidate View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– View 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98" y="2270700"/>
            <a:ext cx="7239632" cy="2304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70" y="4608884"/>
            <a:ext cx="9472341" cy="1733452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097280" y="1748636"/>
            <a:ext cx="10563341" cy="6293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Materializing view grouped by city and month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10169" y="5708590"/>
            <a:ext cx="974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SELECTQuery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391684" y="5708590"/>
            <a:ext cx="97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1239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Views</a:t>
            </a:r>
            <a:endParaRPr lang="en-US" sz="1600" dirty="0" smtClean="0"/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Algorithm for Selecting Candidate 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𝑢𝑠𝑒𝑟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𝑞𝑢𝑒𝑟𝑦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S = {empty} – candidate views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𝐹𝑜𝑟𝐸𝑎𝑐h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∈ 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S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b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…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𝐹𝑖𝑛𝑑𝑀𝑖𝑛𝑖𝑚𝑎𝑙𝑅𝑜𝑙𝑙𝑈𝑝𝑃𝑎𝑡h𝑠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p>
                        </m:sSub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…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p>
                        </m:sSub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𝐹𝑖𝑛𝑑𝑀𝑖𝑛𝑖𝑚𝑎𝑙𝑅𝑜𝑙𝑙𝑈𝑝𝑃𝑎𝑡h𝑠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p>
                        </m:sSub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≼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b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…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𝑎𝑔𝑔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⊆ 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𝑎𝑔𝑔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b="0" dirty="0" smtClean="0"/>
                  <a:t>  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𝑢𝑛𝑖𝑜𝑛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𝑆𝑒𝑙𝑒𝑐𝑡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𝑣𝑖𝑒𝑤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𝑤𝑖𝑡h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𝑚𝑖𝑛𝑖𝑚𝑎𝑙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𝑐𝑜𝑠𝑡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346118" y="2965389"/>
            <a:ext cx="8554340" cy="521295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1239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Views</a:t>
            </a:r>
            <a:endParaRPr lang="en-US" sz="1600" dirty="0" smtClean="0"/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Algorithm for Selecting Candidate 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74149"/>
            <a:ext cx="10058400" cy="184070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99" y="4251640"/>
            <a:ext cx="10058400" cy="18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8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1239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Views</a:t>
            </a:r>
            <a:endParaRPr lang="en-US" sz="1600" dirty="0" smtClean="0"/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Algorithm for Selecting Candidate 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𝑢𝑠𝑒𝑟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𝑞𝑢𝑒𝑟𝑦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S = {empty} – candidate views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𝐹𝑜𝑟𝐸𝑎𝑐h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∈ 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S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b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…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𝐹𝑖𝑛𝑑𝑀𝑖𝑛𝑖𝑚𝑎𝑙𝑅𝑜𝑙𝑙𝑈𝑝𝑃𝑎𝑡h𝑠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p>
                        </m:sSub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…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p>
                        </m:sSub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𝐹𝑖𝑛𝑑𝑀𝑖𝑛𝑖𝑚𝑎𝑙𝑅𝑜𝑙𝑙𝑈𝑝𝑃𝑎𝑡h𝑠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p>
                        </m:sSub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≼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b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…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𝑎𝑔𝑔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⊆ 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𝑎𝑔𝑔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b="0" dirty="0" smtClean="0"/>
                  <a:t>  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𝑢𝑛𝑖𝑜𝑛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𝑆𝑒𝑙𝑒𝑐𝑡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𝑣𝑖𝑒𝑤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𝑤𝑖𝑡h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𝑚𝑖𝑛𝑖𝑚𝑎𝑙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𝑐𝑜𝑠𝑡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346118" y="3452499"/>
            <a:ext cx="8554340" cy="521295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1239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Views</a:t>
            </a:r>
            <a:endParaRPr lang="en-US" sz="1600" dirty="0" smtClean="0"/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Algorithm for Selecting Candidate 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127773"/>
            <a:ext cx="10058400" cy="173345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99" y="4305264"/>
            <a:ext cx="10058400" cy="173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9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1239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Views</a:t>
            </a:r>
            <a:endParaRPr lang="en-US" sz="1600" dirty="0" smtClean="0"/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Algorithm for Selecting Candidate 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𝑢𝑠𝑒𝑟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𝑞𝑢𝑒𝑟𝑦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S = {empty} – candidate views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𝐹𝑜𝑟𝐸𝑎𝑐h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∈ 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S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b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…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𝐹𝑖𝑛𝑑𝑀𝑖𝑛𝑖𝑚𝑎𝑙𝑅𝑜𝑙𝑙𝑈𝑝𝑃𝑎𝑡h𝑠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p>
                        </m:sSub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…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p>
                        </m:sSub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𝐹𝑖𝑛𝑑𝑀𝑖𝑛𝑖𝑚𝑎𝑙𝑅𝑜𝑙𝑙𝑈𝑝𝑃𝑎𝑡h𝑠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p>
                        </m:sSub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≼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b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…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𝑎𝑔𝑔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⊆ 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𝑎𝑔𝑔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b="0" dirty="0" smtClean="0"/>
                  <a:t>  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𝑢𝑛𝑖𝑜𝑛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𝑆𝑒𝑙𝑒𝑐𝑡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𝑣𝑖𝑒𝑤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𝑤𝑖𝑡h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𝑚𝑖𝑛𝑖𝑚𝑎𝑙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𝑐𝑜𝑠𝑡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346118" y="3999430"/>
            <a:ext cx="8554340" cy="871673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26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1239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Views</a:t>
            </a:r>
            <a:endParaRPr lang="en-US" sz="1600" dirty="0" smtClean="0"/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Algorithm for Selecting Candidate 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09" y="2127773"/>
            <a:ext cx="9472341" cy="173345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00" y="4305264"/>
            <a:ext cx="10058397" cy="17334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7080" y="5715551"/>
            <a:ext cx="974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Query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8715" y="3008116"/>
            <a:ext cx="97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19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27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Views</a:t>
            </a:r>
            <a:endParaRPr lang="en-US" sz="1600" dirty="0" smtClean="0"/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Query Rewriting Algorithm 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27" y="2217427"/>
            <a:ext cx="5007618" cy="24798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70" y="4823943"/>
            <a:ext cx="9472340" cy="1303332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097280" y="1748636"/>
            <a:ext cx="10563341" cy="6293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/>
              <a:t>Replacing user query over data </a:t>
            </a:r>
            <a:r>
              <a:rPr lang="en-US" sz="2400" dirty="0" smtClean="0"/>
              <a:t>using view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0169" y="5708590"/>
            <a:ext cx="974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Query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99410" y="5708589"/>
            <a:ext cx="109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Rewritten Query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7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679" y="1776256"/>
            <a:ext cx="10563341" cy="4453628"/>
          </a:xfrm>
        </p:spPr>
        <p:txBody>
          <a:bodyPr>
            <a:normAutofit lnSpcReduction="10000"/>
          </a:bodyPr>
          <a:lstStyle/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Benchmark data </a:t>
            </a:r>
            <a:r>
              <a:rPr lang="en-US" sz="2400" dirty="0"/>
              <a:t>generators </a:t>
            </a:r>
            <a:r>
              <a:rPr lang="en-US" sz="2400" dirty="0" smtClean="0"/>
              <a:t>– no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option </a:t>
            </a:r>
            <a:r>
              <a:rPr lang="en-US" sz="2400" dirty="0"/>
              <a:t>to </a:t>
            </a:r>
            <a:r>
              <a:rPr lang="en-US" sz="2400" dirty="0" smtClean="0"/>
              <a:t>generate required </a:t>
            </a:r>
            <a:r>
              <a:rPr lang="en-US" sz="2400" dirty="0"/>
              <a:t>data </a:t>
            </a:r>
            <a:endParaRPr lang="en-US" sz="2400" dirty="0" smtClean="0"/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FF0000"/>
                </a:solidFill>
              </a:rPr>
              <a:t>Adapted</a:t>
            </a:r>
            <a:r>
              <a:rPr lang="en-US" sz="2400" dirty="0" smtClean="0"/>
              <a:t> data generators for 2 </a:t>
            </a:r>
            <a:r>
              <a:rPr lang="en-US" sz="2400" dirty="0">
                <a:solidFill>
                  <a:srgbClr val="FF0000"/>
                </a:solidFill>
              </a:rPr>
              <a:t>different</a:t>
            </a:r>
            <a:r>
              <a:rPr lang="en-US" sz="2400" dirty="0"/>
              <a:t> datasets. </a:t>
            </a:r>
            <a:r>
              <a:rPr lang="en-US" sz="2400" dirty="0" smtClean="0"/>
              <a:t>Generated data for three scale factors (</a:t>
            </a:r>
            <a:r>
              <a:rPr lang="en-US" sz="2400" dirty="0" err="1" smtClean="0"/>
              <a:t>mln</a:t>
            </a:r>
            <a:r>
              <a:rPr lang="en-US" sz="2400" dirty="0" smtClean="0"/>
              <a:t> triples):</a:t>
            </a:r>
          </a:p>
          <a:p>
            <a:pPr marL="0" indent="341313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0" indent="341313">
              <a:buFont typeface="Courier New" panose="02070309020205020404" pitchFamily="49" charset="0"/>
              <a:buChar char="o"/>
            </a:pPr>
            <a:endParaRPr lang="en-US" sz="2400" dirty="0" smtClean="0"/>
          </a:p>
          <a:p>
            <a:pPr marL="0" indent="341313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0" indent="341313">
              <a:buFont typeface="Courier New" panose="02070309020205020404" pitchFamily="49" charset="0"/>
              <a:buChar char="o"/>
            </a:pPr>
            <a:endParaRPr lang="en-US" sz="2400" dirty="0" smtClean="0"/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/>
              <a:t>64-bit Ubuntu 14.04 LTS with CPU Intel(R) </a:t>
            </a:r>
            <a:r>
              <a:rPr lang="en-US" sz="2400" dirty="0" smtClean="0"/>
              <a:t>Core(TM)i7-950</a:t>
            </a:r>
            <a:r>
              <a:rPr lang="en-US" sz="2400" dirty="0"/>
              <a:t>, 24GB RAM, 600GB </a:t>
            </a:r>
            <a:r>
              <a:rPr lang="en-US" sz="2400" dirty="0" smtClean="0"/>
              <a:t>HDD; </a:t>
            </a:r>
            <a:r>
              <a:rPr lang="en-US" sz="2400" dirty="0"/>
              <a:t>Virtuoso </a:t>
            </a:r>
            <a:r>
              <a:rPr lang="en-US" sz="2400" dirty="0" smtClean="0"/>
              <a:t>v07.10.3207; </a:t>
            </a:r>
            <a:r>
              <a:rPr lang="en-US" sz="2400" dirty="0" err="1" smtClean="0"/>
              <a:t>dotNetRDF</a:t>
            </a:r>
            <a:endParaRPr lang="en-US" sz="2400" dirty="0" smtClean="0"/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Executed </a:t>
            </a:r>
            <a:r>
              <a:rPr lang="en-US" sz="2400" dirty="0"/>
              <a:t>5 times </a:t>
            </a:r>
            <a:r>
              <a:rPr lang="en-US" sz="2400" dirty="0" smtClean="0"/>
              <a:t>after a single </a:t>
            </a:r>
            <a:r>
              <a:rPr lang="en-US" sz="2400" dirty="0"/>
              <a:t>warm-up run; average runtime </a:t>
            </a:r>
            <a:r>
              <a:rPr lang="en-US" sz="2400" dirty="0" smtClean="0"/>
              <a:t>reported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28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Views</a:t>
            </a:r>
            <a:endParaRPr lang="en-US" sz="1600" dirty="0" smtClean="0"/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Evaluation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645689"/>
              </p:ext>
            </p:extLst>
          </p:nvPr>
        </p:nvGraphicFramePr>
        <p:xfrm>
          <a:off x="1553434" y="3335726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SF1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SF2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SF3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LUBM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5M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15M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33M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SSB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104M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191M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277M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6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Comparing Queries in Adapted LUBM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29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Views</a:t>
            </a:r>
            <a:endParaRPr lang="en-US" sz="1600" dirty="0" smtClean="0"/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03" y="2638220"/>
            <a:ext cx="4836925" cy="279053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55" y="2638220"/>
            <a:ext cx="4836925" cy="279053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059679" y="1776256"/>
            <a:ext cx="10563341" cy="110367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41313">
              <a:buFont typeface="Courier New" panose="02070309020205020404" pitchFamily="49" charset="0"/>
              <a:buChar char="o"/>
            </a:pPr>
            <a:endParaRPr lang="en-US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59679" y="1776256"/>
            <a:ext cx="10563341" cy="84646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Performance gain is </a:t>
            </a:r>
            <a:r>
              <a:rPr lang="en-US" sz="2400" dirty="0"/>
              <a:t>more evident with the growth in the </a:t>
            </a:r>
            <a:r>
              <a:rPr lang="en-US" sz="2400" dirty="0" smtClean="0"/>
              <a:t>volume of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29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20096"/>
            <a:ext cx="10058400" cy="4023360"/>
          </a:xfrm>
        </p:spPr>
        <p:txBody>
          <a:bodyPr>
            <a:normAutofit fontScale="92500"/>
          </a:bodyPr>
          <a:lstStyle/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600" dirty="0" smtClean="0"/>
              <a:t>Analytical queries are responsible for high load in SPARQL endpoints – they often </a:t>
            </a:r>
            <a:r>
              <a:rPr lang="en-US" sz="2600" dirty="0">
                <a:solidFill>
                  <a:srgbClr val="FF0000"/>
                </a:solidFill>
              </a:rPr>
              <a:t>time </a:t>
            </a:r>
            <a:r>
              <a:rPr lang="en-US" sz="2600" dirty="0" smtClean="0">
                <a:solidFill>
                  <a:srgbClr val="FF0000"/>
                </a:solidFill>
              </a:rPr>
              <a:t>out    </a:t>
            </a:r>
            <a:r>
              <a:rPr lang="en-US" sz="2800" dirty="0" smtClean="0">
                <a:solidFill>
                  <a:srgbClr val="0070C0"/>
                </a:solidFill>
              </a:rPr>
              <a:t>http</a:t>
            </a:r>
            <a:r>
              <a:rPr lang="en-US" sz="2800" dirty="0">
                <a:solidFill>
                  <a:srgbClr val="0070C0"/>
                </a:solidFill>
              </a:rPr>
              <a:t>://cofog01.data.scotland.gov.uk/sparql</a:t>
            </a:r>
          </a:p>
          <a:p>
            <a:pPr marL="0" indent="341313">
              <a:buFont typeface="Courier New" panose="02070309020205020404" pitchFamily="49" charset="0"/>
              <a:buChar char="o"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0" indent="341313"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341313">
              <a:buFont typeface="Courier New" panose="02070309020205020404" pitchFamily="49" charset="0"/>
              <a:buChar char="o"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0" indent="341313"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341313">
              <a:buFont typeface="Courier New" panose="02070309020205020404" pitchFamily="49" charset="0"/>
              <a:buChar char="o"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800" dirty="0"/>
              <a:t>Need special techniques to </a:t>
            </a:r>
            <a:r>
              <a:rPr lang="en-US" sz="2800" dirty="0">
                <a:solidFill>
                  <a:srgbClr val="FF0000"/>
                </a:solidFill>
              </a:rPr>
              <a:t>speed up </a:t>
            </a:r>
            <a:r>
              <a:rPr lang="en-US" sz="2800" dirty="0" smtClean="0"/>
              <a:t>execution, </a:t>
            </a:r>
            <a:r>
              <a:rPr lang="en-US" sz="2800" dirty="0"/>
              <a:t>like </a:t>
            </a:r>
            <a:r>
              <a:rPr lang="en-US" sz="2800" dirty="0">
                <a:solidFill>
                  <a:srgbClr val="FF0000"/>
                </a:solidFill>
              </a:rPr>
              <a:t>materialized </a:t>
            </a:r>
            <a:r>
              <a:rPr lang="en-US" sz="2800" dirty="0" smtClean="0">
                <a:solidFill>
                  <a:srgbClr val="FF0000"/>
                </a:solidFill>
              </a:rPr>
              <a:t>views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</a:t>
            </a:r>
            <a:r>
              <a:rPr lang="en-US" sz="1600" dirty="0" smtClean="0"/>
              <a:t>Views </a:t>
            </a:r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Motivation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6" y="2696807"/>
            <a:ext cx="6325483" cy="2120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459" y="2895949"/>
            <a:ext cx="5191846" cy="200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Comparing Queries in Adapted SSB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30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Views</a:t>
            </a:r>
            <a:endParaRPr lang="en-US" sz="1600" dirty="0" smtClean="0"/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03" y="2638220"/>
            <a:ext cx="4836924" cy="279053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55" y="2638220"/>
            <a:ext cx="4836924" cy="279053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059679" y="1776256"/>
            <a:ext cx="10563341" cy="84646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With MARVEL, execution of queries is </a:t>
            </a:r>
            <a:r>
              <a:rPr lang="en-US" sz="2400" dirty="0"/>
              <a:t>on average 5 </a:t>
            </a:r>
            <a:r>
              <a:rPr lang="en-US" sz="2400" dirty="0" smtClean="0"/>
              <a:t>times faster </a:t>
            </a:r>
            <a:r>
              <a:rPr lang="en-US" sz="2400" dirty="0"/>
              <a:t>(up to 18 times </a:t>
            </a:r>
            <a:r>
              <a:rPr lang="en-US" sz="2400" dirty="0" smtClean="0"/>
              <a:t>for some queries)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82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Evaluation – Entailment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31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Views</a:t>
            </a:r>
            <a:endParaRPr lang="en-US" sz="1600" dirty="0" smtClean="0"/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6" y="2877504"/>
            <a:ext cx="4836924" cy="2790533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059679" y="1776255"/>
            <a:ext cx="10563341" cy="15215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Materialized views with and without entailment</a:t>
            </a:r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MARVEL is 1.7 </a:t>
            </a:r>
            <a:r>
              <a:rPr lang="en-US" sz="2400" dirty="0"/>
              <a:t>times </a:t>
            </a:r>
            <a:r>
              <a:rPr lang="en-US" sz="2400" dirty="0" smtClean="0"/>
              <a:t>faster for views with entailment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44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Comparing with Partial Materialization Approach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32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Views</a:t>
            </a:r>
            <a:endParaRPr lang="en-US" sz="1600" dirty="0" smtClean="0"/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13" y="2997812"/>
            <a:ext cx="3807647" cy="222112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73" y="2997812"/>
            <a:ext cx="3807647" cy="2221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33" y="2997812"/>
            <a:ext cx="3807647" cy="2221128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059679" y="1776256"/>
            <a:ext cx="10563341" cy="915669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Partial </a:t>
            </a:r>
            <a:r>
              <a:rPr lang="en-US" sz="2400" dirty="0"/>
              <a:t>results of user queries to answer subsequent queries</a:t>
            </a:r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MARVEL on </a:t>
            </a:r>
            <a:r>
              <a:rPr lang="en-US" sz="2400" dirty="0"/>
              <a:t>average more than twice as fast as partial result </a:t>
            </a:r>
            <a:r>
              <a:rPr lang="en-US" sz="2400" dirty="0" smtClean="0"/>
              <a:t>materialization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2925" y="5524827"/>
            <a:ext cx="97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Slice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54238" y="5524827"/>
            <a:ext cx="97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155551" y="5505220"/>
            <a:ext cx="97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Roll-up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MARVEL – designed for </a:t>
            </a:r>
            <a:r>
              <a:rPr lang="en-US" sz="2400" dirty="0" smtClean="0">
                <a:solidFill>
                  <a:srgbClr val="FF0000"/>
                </a:solidFill>
              </a:rPr>
              <a:t>efficiently</a:t>
            </a:r>
            <a:r>
              <a:rPr lang="en-US" sz="2400" dirty="0" smtClean="0"/>
              <a:t> executing </a:t>
            </a:r>
            <a:r>
              <a:rPr lang="en-US" sz="2400" dirty="0" smtClean="0">
                <a:solidFill>
                  <a:srgbClr val="FF0000"/>
                </a:solidFill>
              </a:rPr>
              <a:t>aggregate</a:t>
            </a:r>
            <a:r>
              <a:rPr lang="en-US" sz="2400" dirty="0" smtClean="0"/>
              <a:t> queries using views</a:t>
            </a:r>
          </a:p>
          <a:p>
            <a:pPr marL="292608" lvl="1" indent="341313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FF0000"/>
                </a:solidFill>
              </a:rPr>
              <a:t>Cost </a:t>
            </a:r>
            <a:r>
              <a:rPr lang="en-US" sz="2200" dirty="0">
                <a:solidFill>
                  <a:srgbClr val="FF0000"/>
                </a:solidFill>
              </a:rPr>
              <a:t>model</a:t>
            </a:r>
            <a:r>
              <a:rPr lang="en-US" sz="2200" dirty="0"/>
              <a:t> </a:t>
            </a:r>
            <a:r>
              <a:rPr lang="en-US" sz="2200" dirty="0" smtClean="0"/>
              <a:t>for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selecting views with most benefit</a:t>
            </a:r>
          </a:p>
          <a:p>
            <a:pPr marL="292608" lvl="1" indent="341313">
              <a:buFont typeface="Courier New" panose="02070309020205020404" pitchFamily="49" charset="0"/>
              <a:buChar char="o"/>
            </a:pPr>
            <a:r>
              <a:rPr lang="en-US" sz="2200" dirty="0" smtClean="0"/>
              <a:t>A </a:t>
            </a:r>
            <a:r>
              <a:rPr lang="en-US" sz="2200" dirty="0"/>
              <a:t>SPARQL syntax for defining aggregate views</a:t>
            </a:r>
          </a:p>
          <a:p>
            <a:pPr marL="292608" lvl="1" indent="341313">
              <a:buFont typeface="Courier New" panose="02070309020205020404" pitchFamily="49" charset="0"/>
              <a:buChar char="o"/>
            </a:pPr>
            <a:r>
              <a:rPr lang="en-US" sz="2200" dirty="0"/>
              <a:t>An </a:t>
            </a:r>
            <a:r>
              <a:rPr lang="en-US" sz="2200" dirty="0">
                <a:solidFill>
                  <a:srgbClr val="FF0000"/>
                </a:solidFill>
              </a:rPr>
              <a:t>algorithm</a:t>
            </a:r>
            <a:r>
              <a:rPr lang="en-US" sz="2200" dirty="0"/>
              <a:t> for </a:t>
            </a:r>
            <a:r>
              <a:rPr lang="en-US" sz="2200" dirty="0">
                <a:solidFill>
                  <a:srgbClr val="FF0000"/>
                </a:solidFill>
              </a:rPr>
              <a:t>rewriting</a:t>
            </a:r>
            <a:r>
              <a:rPr lang="en-US" sz="2200" dirty="0"/>
              <a:t> SPARQL aggregate queries using </a:t>
            </a:r>
            <a:r>
              <a:rPr lang="en-US" sz="2200" dirty="0" smtClean="0"/>
              <a:t>views</a:t>
            </a:r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3-10 </a:t>
            </a:r>
            <a:r>
              <a:rPr lang="en-US" sz="2400" dirty="0"/>
              <a:t>times </a:t>
            </a:r>
            <a:r>
              <a:rPr lang="en-US" sz="2400" dirty="0">
                <a:solidFill>
                  <a:srgbClr val="FF0000"/>
                </a:solidFill>
              </a:rPr>
              <a:t>speedup </a:t>
            </a:r>
            <a:r>
              <a:rPr lang="en-US" sz="2400" dirty="0" smtClean="0"/>
              <a:t>for </a:t>
            </a:r>
            <a:r>
              <a:rPr lang="en-US" sz="2400" dirty="0"/>
              <a:t>aggregate </a:t>
            </a:r>
            <a:r>
              <a:rPr lang="en-US" sz="2400" dirty="0" smtClean="0"/>
              <a:t>queries</a:t>
            </a:r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Future Work:</a:t>
            </a:r>
          </a:p>
          <a:p>
            <a:pPr marL="292608" lvl="1" indent="341313">
              <a:buFont typeface="Courier New" panose="02070309020205020404" pitchFamily="49" charset="0"/>
              <a:buChar char="o"/>
            </a:pPr>
            <a:r>
              <a:rPr lang="en-US" sz="2200" dirty="0" smtClean="0"/>
              <a:t>Algorithms for incrementally </a:t>
            </a:r>
            <a:r>
              <a:rPr lang="en-US" sz="2200" dirty="0"/>
              <a:t>maintaining </a:t>
            </a:r>
            <a:r>
              <a:rPr lang="en-US" sz="2200" dirty="0" smtClean="0"/>
              <a:t>materialized views</a:t>
            </a:r>
            <a:endParaRPr lang="en-US" sz="2200" dirty="0"/>
          </a:p>
          <a:p>
            <a:pPr marL="292608" lvl="1" indent="0">
              <a:buNone/>
            </a:pPr>
            <a:endParaRPr lang="en-US" sz="2200" dirty="0"/>
          </a:p>
          <a:p>
            <a:pPr marL="292100" lvl="1" indent="-292100">
              <a:buNone/>
            </a:pPr>
            <a:r>
              <a:rPr lang="en-US" sz="2200" dirty="0" smtClean="0">
                <a:hlinkClick r:id="rId2"/>
              </a:rPr>
              <a:t>http://extbi.cs.aau.dk/aggview/</a:t>
            </a:r>
            <a:r>
              <a:rPr lang="en-US" sz="22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33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Views</a:t>
            </a:r>
            <a:endParaRPr lang="en-US" sz="1600" dirty="0" smtClean="0"/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Conclusion and 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9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41313">
              <a:buFont typeface="Courier New" panose="02070309020205020404" pitchFamily="49" charset="0"/>
              <a:buChar char="o"/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34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Views</a:t>
            </a:r>
            <a:endParaRPr lang="en-US" sz="1600" dirty="0" smtClean="0"/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20096"/>
            <a:ext cx="10058400" cy="4023360"/>
          </a:xfrm>
        </p:spPr>
        <p:txBody>
          <a:bodyPr>
            <a:normAutofit/>
          </a:bodyPr>
          <a:lstStyle/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FF0000"/>
                </a:solidFill>
              </a:rPr>
              <a:t>Speed </a:t>
            </a:r>
            <a:r>
              <a:rPr lang="en-US" sz="2800" dirty="0">
                <a:solidFill>
                  <a:srgbClr val="FF0000"/>
                </a:solidFill>
              </a:rPr>
              <a:t>up </a:t>
            </a: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analytical</a:t>
            </a:r>
            <a:r>
              <a:rPr lang="en-US" sz="2800" dirty="0" smtClean="0"/>
              <a:t> </a:t>
            </a:r>
            <a:r>
              <a:rPr lang="en-US" sz="2800" dirty="0"/>
              <a:t>SPARQL queries </a:t>
            </a:r>
            <a:r>
              <a:rPr lang="en-US" sz="2800" dirty="0" smtClean="0"/>
              <a:t>by using </a:t>
            </a:r>
            <a:r>
              <a:rPr lang="en-US" sz="2800" dirty="0">
                <a:solidFill>
                  <a:srgbClr val="FF0000"/>
                </a:solidFill>
              </a:rPr>
              <a:t>materialized </a:t>
            </a:r>
            <a:r>
              <a:rPr lang="en-US" sz="2800" dirty="0" smtClean="0">
                <a:solidFill>
                  <a:srgbClr val="FF0000"/>
                </a:solidFill>
              </a:rPr>
              <a:t>views</a:t>
            </a:r>
            <a:endParaRPr lang="en-US" sz="2800" dirty="0" smtClean="0"/>
          </a:p>
          <a:p>
            <a:pPr marL="292608" lvl="1" indent="341313">
              <a:buFont typeface="Courier New" panose="02070309020205020404" pitchFamily="49" charset="0"/>
              <a:buChar char="o"/>
            </a:pPr>
            <a:r>
              <a:rPr lang="en-US" sz="2600" dirty="0"/>
              <a:t>A SPARQL syntax for defining aggregate views</a:t>
            </a:r>
          </a:p>
          <a:p>
            <a:pPr marL="292608" lvl="1" indent="341313">
              <a:buFont typeface="Courier New" panose="02070309020205020404" pitchFamily="49" charset="0"/>
              <a:buChar char="o"/>
            </a:pPr>
            <a:r>
              <a:rPr lang="en-US" sz="2600" dirty="0" smtClean="0">
                <a:solidFill>
                  <a:srgbClr val="FF0000"/>
                </a:solidFill>
              </a:rPr>
              <a:t>Cost model </a:t>
            </a:r>
            <a:r>
              <a:rPr lang="en-US" sz="2600" dirty="0" smtClean="0"/>
              <a:t>to select </a:t>
            </a:r>
            <a:r>
              <a:rPr lang="en-US" sz="2600" dirty="0"/>
              <a:t>RDF views for </a:t>
            </a:r>
            <a:r>
              <a:rPr lang="en-US" sz="2600" dirty="0" smtClean="0"/>
              <a:t>materialization</a:t>
            </a:r>
          </a:p>
          <a:p>
            <a:pPr marL="292608" lvl="1" indent="341313">
              <a:buFont typeface="Courier New" panose="02070309020205020404" pitchFamily="49" charset="0"/>
              <a:buChar char="o"/>
            </a:pPr>
            <a:r>
              <a:rPr lang="en-US" sz="2600" dirty="0" smtClean="0"/>
              <a:t>An </a:t>
            </a:r>
            <a:r>
              <a:rPr lang="en-US" sz="2600" dirty="0" smtClean="0">
                <a:solidFill>
                  <a:srgbClr val="FF0000"/>
                </a:solidFill>
              </a:rPr>
              <a:t>algorithm</a:t>
            </a:r>
            <a:r>
              <a:rPr lang="en-US" sz="2600" dirty="0" smtClean="0"/>
              <a:t> for </a:t>
            </a:r>
            <a:r>
              <a:rPr lang="en-US" sz="2600" dirty="0" smtClean="0">
                <a:solidFill>
                  <a:srgbClr val="FF0000"/>
                </a:solidFill>
              </a:rPr>
              <a:t>rewriting</a:t>
            </a:r>
            <a:r>
              <a:rPr lang="en-US" sz="2600" dirty="0" smtClean="0"/>
              <a:t> SPARQL </a:t>
            </a:r>
            <a:r>
              <a:rPr lang="en-US" sz="2600" dirty="0" smtClean="0">
                <a:solidFill>
                  <a:srgbClr val="FF0000"/>
                </a:solidFill>
              </a:rPr>
              <a:t>aggregate </a:t>
            </a:r>
            <a:r>
              <a:rPr lang="en-US" sz="2600" dirty="0"/>
              <a:t>queries using these </a:t>
            </a:r>
            <a:r>
              <a:rPr lang="en-US" sz="2600" dirty="0" smtClean="0"/>
              <a:t>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</a:t>
            </a:r>
            <a:r>
              <a:rPr lang="en-US" sz="1600" dirty="0" smtClean="0"/>
              <a:t>Views </a:t>
            </a:r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MARVEL – Materialized RDF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Views with Entailment and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incompLetness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7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Graphical representation of the example query</a:t>
            </a:r>
          </a:p>
          <a:p>
            <a:pPr marL="0" indent="341313">
              <a:buFont typeface="Courier New" panose="02070309020205020404" pitchFamily="49" charset="0"/>
              <a:buChar char="o"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Views</a:t>
            </a:r>
            <a:endParaRPr lang="en-US" sz="1600" dirty="0" smtClean="0"/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Analytical SPARQL Queries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52" y="2847352"/>
            <a:ext cx="10301531" cy="28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Aggregation – summarized data in </a:t>
            </a:r>
            <a:r>
              <a:rPr lang="en-US" sz="2400" dirty="0" smtClean="0">
                <a:solidFill>
                  <a:srgbClr val="FF0000"/>
                </a:solidFill>
              </a:rPr>
              <a:t>tabular format</a:t>
            </a:r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Need to</a:t>
            </a:r>
            <a:r>
              <a:rPr lang="en-US" sz="2400" dirty="0" smtClean="0">
                <a:solidFill>
                  <a:srgbClr val="FF0000"/>
                </a:solidFill>
              </a:rPr>
              <a:t> create new triples </a:t>
            </a:r>
            <a:r>
              <a:rPr lang="en-US" sz="2400" dirty="0" smtClean="0"/>
              <a:t>to store it as RDF </a:t>
            </a:r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Use </a:t>
            </a:r>
            <a:r>
              <a:rPr lang="en-US" sz="2400" i="1" dirty="0" smtClean="0"/>
              <a:t>CONSTRUCT</a:t>
            </a:r>
            <a:r>
              <a:rPr lang="en-US" sz="2400" dirty="0" smtClean="0"/>
              <a:t> query</a:t>
            </a:r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New IRI for generated triples -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grouping </a:t>
            </a:r>
            <a:r>
              <a:rPr lang="en-US" sz="2400" dirty="0" smtClean="0">
                <a:solidFill>
                  <a:srgbClr val="FF0000"/>
                </a:solidFill>
              </a:rPr>
              <a:t>combination</a:t>
            </a:r>
            <a:r>
              <a:rPr lang="en-US" sz="2400" dirty="0" smtClean="0"/>
              <a:t> - creating </a:t>
            </a:r>
            <a:r>
              <a:rPr lang="en-US" sz="2400" dirty="0" smtClean="0">
                <a:solidFill>
                  <a:srgbClr val="FF0000"/>
                </a:solidFill>
              </a:rPr>
              <a:t>unique </a:t>
            </a:r>
            <a:r>
              <a:rPr lang="en-US" sz="2400" dirty="0" smtClean="0"/>
              <a:t>IRI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Views</a:t>
            </a:r>
            <a:endParaRPr lang="en-US" sz="1600" dirty="0" smtClean="0"/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Creating Materialized Views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75" y="3941112"/>
            <a:ext cx="8035809" cy="233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217023" cy="4023360"/>
          </a:xfrm>
        </p:spPr>
        <p:txBody>
          <a:bodyPr>
            <a:normAutofit/>
          </a:bodyPr>
          <a:lstStyle/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FF0000"/>
                </a:solidFill>
              </a:rPr>
              <a:t>Dependencies</a:t>
            </a:r>
            <a:r>
              <a:rPr lang="en-US" sz="2400" dirty="0" smtClean="0"/>
              <a:t> between views</a:t>
            </a:r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Views for evaluating user queries</a:t>
            </a:r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FF0000"/>
                </a:solidFill>
              </a:rPr>
              <a:t>Incomplete</a:t>
            </a:r>
            <a:r>
              <a:rPr lang="en-US" sz="2400" dirty="0" smtClean="0"/>
              <a:t> views, </a:t>
            </a:r>
            <a:r>
              <a:rPr lang="en-US" sz="2400" dirty="0">
                <a:solidFill>
                  <a:srgbClr val="FF0000"/>
                </a:solidFill>
              </a:rPr>
              <a:t>complex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indirect</a:t>
            </a:r>
            <a:r>
              <a:rPr lang="en-US" sz="2400" dirty="0"/>
              <a:t> hierarchies</a:t>
            </a:r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View materialization - deriving </a:t>
            </a:r>
            <a:r>
              <a:rPr lang="en-US" sz="2400" dirty="0">
                <a:solidFill>
                  <a:srgbClr val="FF0000"/>
                </a:solidFill>
              </a:rPr>
              <a:t>implicit information </a:t>
            </a:r>
            <a:r>
              <a:rPr lang="en-US" sz="2400" dirty="0" smtClean="0"/>
              <a:t>(complete answer) </a:t>
            </a:r>
          </a:p>
          <a:p>
            <a:pPr marL="0" indent="341313">
              <a:buFont typeface="Courier New" panose="02070309020205020404" pitchFamily="49" charset="0"/>
              <a:buChar char="o"/>
            </a:pPr>
            <a:r>
              <a:rPr lang="en-US" sz="2400" dirty="0" smtClean="0"/>
              <a:t>Using </a:t>
            </a:r>
            <a:r>
              <a:rPr lang="en-US" sz="2400" dirty="0" smtClean="0">
                <a:solidFill>
                  <a:srgbClr val="FF0000"/>
                </a:solidFill>
              </a:rPr>
              <a:t>extended </a:t>
            </a:r>
            <a:r>
              <a:rPr lang="en-US" sz="2400" dirty="0" smtClean="0"/>
              <a:t>QB4OLAP vocabulary</a:t>
            </a:r>
          </a:p>
          <a:p>
            <a:pPr marL="0" indent="341313">
              <a:buFont typeface="Courier New" panose="02070309020205020404" pitchFamily="49" charset="0"/>
              <a:buChar char="o"/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Views</a:t>
            </a:r>
            <a:endParaRPr lang="en-US" sz="1600" dirty="0" smtClean="0"/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RDF Cube Lattice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377" y="2152648"/>
            <a:ext cx="4922890" cy="386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341313">
                  <a:buFont typeface="Courier New" panose="02070309020205020404" pitchFamily="49" charset="0"/>
                  <a:buChar char="o"/>
                </a:pPr>
                <a:r>
                  <a:rPr lang="en-US" sz="1800" dirty="0" smtClean="0"/>
                  <a:t>Goal - select </a:t>
                </a:r>
                <a:r>
                  <a:rPr lang="en-US" sz="1800" i="1" dirty="0" smtClean="0"/>
                  <a:t>N</a:t>
                </a:r>
                <a:r>
                  <a:rPr lang="en-US" sz="1800" dirty="0" smtClean="0"/>
                  <a:t> views with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highest benefit</a:t>
                </a:r>
                <a:endParaRPr lang="en-US" sz="1800" dirty="0" smtClean="0"/>
              </a:p>
              <a:p>
                <a:pPr marL="0" indent="341313">
                  <a:buFont typeface="Courier New" panose="02070309020205020404" pitchFamily="49" charset="0"/>
                  <a:buChar char="o"/>
                </a:pPr>
                <a:r>
                  <a:rPr lang="en-US" sz="1800" dirty="0">
                    <a:solidFill>
                      <a:srgbClr val="FF0000"/>
                    </a:solidFill>
                  </a:rPr>
                  <a:t>Benefit </a:t>
                </a:r>
                <a:r>
                  <a:rPr lang="en-US" sz="1800" dirty="0"/>
                  <a:t>of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view </a:t>
                </a:r>
                <a:r>
                  <a:rPr lang="en-US" sz="1800" i="1" dirty="0"/>
                  <a:t>w</a:t>
                </a:r>
                <a:r>
                  <a:rPr lang="en-US" sz="1800" dirty="0"/>
                  <a:t> relative to </a:t>
                </a:r>
                <a:r>
                  <a:rPr lang="en-US" sz="1800" i="1" dirty="0"/>
                  <a:t>v</a:t>
                </a:r>
                <a:r>
                  <a:rPr lang="en-US" sz="1800" dirty="0"/>
                  <a:t> :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𝐶𝑜𝑠𝑡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𝑆𝑖𝑧𝑒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1800" dirty="0"/>
                  <a:t> 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𝐶𝑜𝑠𝑡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𝑆𝑖𝑧𝑒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1800" dirty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/>
                  <a:t> otherwise</a:t>
                </a:r>
              </a:p>
              <a:p>
                <a:pPr marL="0" indent="341313">
                  <a:buFont typeface="Courier New" panose="02070309020205020404" pitchFamily="49" charset="0"/>
                  <a:buChar char="o"/>
                </a:pPr>
                <a:r>
                  <a:rPr lang="en-US" sz="1800" dirty="0" smtClean="0">
                    <a:solidFill>
                      <a:srgbClr val="FF0000"/>
                    </a:solidFill>
                  </a:rPr>
                  <a:t>Number </a:t>
                </a:r>
                <a:r>
                  <a:rPr lang="en-US" sz="1800" dirty="0">
                    <a:solidFill>
                      <a:srgbClr val="FF0000"/>
                    </a:solidFill>
                  </a:rPr>
                  <a:t>of triples </a:t>
                </a:r>
                <a:r>
                  <a:rPr lang="en-US" sz="1800" dirty="0" smtClean="0"/>
                  <a:t>in </a:t>
                </a:r>
                <a:r>
                  <a:rPr lang="en-US" sz="1800" smtClean="0"/>
                  <a:t>an observation</a:t>
                </a:r>
                <a:r>
                  <a:rPr lang="en-US" sz="1800" dirty="0" smtClean="0"/>
                  <a:t>:</a:t>
                </a:r>
              </a:p>
              <a:p>
                <a:pPr marL="292608" lvl="1" indent="0">
                  <a:buNone/>
                </a:pPr>
                <a:r>
                  <a:rPr lang="en-US" dirty="0" smtClean="0"/>
                  <a:t>	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i="1" dirty="0" smtClean="0"/>
                  <a:t>			n</a:t>
                </a:r>
                <a:r>
                  <a:rPr lang="en-US" dirty="0" smtClean="0"/>
                  <a:t> - # </a:t>
                </a:r>
                <a:r>
                  <a:rPr lang="en-US" dirty="0"/>
                  <a:t>of </a:t>
                </a:r>
                <a:r>
                  <a:rPr lang="en-US" dirty="0" smtClean="0"/>
                  <a:t>dimensions,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 - # of measures</a:t>
                </a:r>
              </a:p>
              <a:p>
                <a:pPr marL="0" indent="341313">
                  <a:buFont typeface="Courier New" panose="02070309020205020404" pitchFamily="49" charset="0"/>
                  <a:buChar char="o"/>
                </a:pPr>
                <a:r>
                  <a:rPr lang="en-US" sz="1800" dirty="0" smtClean="0">
                    <a:solidFill>
                      <a:srgbClr val="FF0000"/>
                    </a:solidFill>
                  </a:rPr>
                  <a:t>Size </a:t>
                </a:r>
                <a:r>
                  <a:rPr lang="en-US" sz="1800" dirty="0"/>
                  <a:t>of </a:t>
                </a:r>
                <a:r>
                  <a:rPr lang="en-US" sz="1800" dirty="0" smtClean="0"/>
                  <a:t>a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 smtClean="0"/>
                  <a:t>view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800" i="1" dirty="0" smtClean="0"/>
                  <a:t>w:</a:t>
                </a:r>
                <a:r>
                  <a:rPr lang="en-US" sz="1800" dirty="0" smtClean="0"/>
                  <a:t> </a:t>
                </a:r>
                <a:endParaRPr lang="en-US" sz="1800" b="0" i="1" dirty="0" smtClean="0">
                  <a:latin typeface="Cambria Math" panose="02040503050406030204" pitchFamily="18" charset="0"/>
                </a:endParaRPr>
              </a:p>
              <a:p>
                <a:pPr marL="292608" lvl="1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𝑆𝑖𝑧𝑒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, 		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- # of observations</a:t>
                </a:r>
              </a:p>
              <a:p>
                <a:pPr marL="0" indent="341313">
                  <a:buFont typeface="Courier New" panose="02070309020205020404" pitchFamily="49" charset="0"/>
                  <a:buChar char="o"/>
                </a:pPr>
                <a:r>
                  <a:rPr lang="en-US" sz="1800" dirty="0" smtClean="0"/>
                  <a:t>If </a:t>
                </a:r>
                <a:r>
                  <a:rPr lang="en-US" sz="1800" i="1" dirty="0"/>
                  <a:t>v</a:t>
                </a:r>
                <a:r>
                  <a:rPr lang="en-US" sz="1800" dirty="0"/>
                  <a:t> is computed from </a:t>
                </a:r>
                <a:r>
                  <a:rPr lang="en-US" sz="1800" i="1" dirty="0" smtClean="0"/>
                  <a:t>w</a:t>
                </a:r>
                <a:r>
                  <a:rPr lang="en-US" sz="1800" dirty="0" smtClean="0"/>
                  <a:t>:</a:t>
                </a:r>
              </a:p>
              <a:p>
                <a:pPr marL="292608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 </a:t>
                </a:r>
                <a:r>
                  <a:rPr lang="en-US" i="1" dirty="0"/>
                  <a:t>Cost(v) = Size(w</a:t>
                </a:r>
                <a:r>
                  <a:rPr lang="en-US" i="1" dirty="0" smtClean="0"/>
                  <a:t>)</a:t>
                </a:r>
                <a:endParaRPr lang="en-US" dirty="0" smtClean="0"/>
              </a:p>
              <a:p>
                <a:pPr marL="0" indent="341313">
                  <a:buFont typeface="Courier New" panose="02070309020205020404" pitchFamily="49" charset="0"/>
                  <a:buChar char="o"/>
                </a:pPr>
                <a:r>
                  <a:rPr lang="en-US" sz="1800" dirty="0" smtClean="0">
                    <a:solidFill>
                      <a:srgbClr val="FF0000"/>
                    </a:solidFill>
                  </a:rPr>
                  <a:t>Total benefit</a:t>
                </a:r>
                <a:r>
                  <a:rPr lang="en-US" sz="1800" dirty="0" smtClean="0"/>
                  <a:t> of view </a:t>
                </a:r>
                <a:r>
                  <a:rPr lang="en-US" sz="1800" i="1" dirty="0" smtClean="0"/>
                  <a:t>w</a:t>
                </a:r>
                <a:r>
                  <a:rPr lang="en-US" sz="1800" dirty="0" smtClean="0"/>
                  <a:t>: </a:t>
                </a:r>
                <a:endParaRPr lang="en-US" sz="1800" dirty="0"/>
              </a:p>
              <a:p>
                <a:pPr marL="292608" lvl="1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33" t="-1515" b="-22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Views</a:t>
            </a:r>
            <a:endParaRPr lang="en-US" sz="1600" dirty="0" smtClean="0"/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Cost Model – Calculating View Benefit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4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619-2C4B-4B56-881F-46972E30EF16}" type="slidenum">
              <a:rPr lang="en-US" smtClean="0"/>
              <a:t>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1239"/>
            <a:ext cx="10731640" cy="365125"/>
          </a:xfrm>
        </p:spPr>
        <p:txBody>
          <a:bodyPr/>
          <a:lstStyle/>
          <a:p>
            <a:r>
              <a:rPr lang="en-US" sz="1600" dirty="0"/>
              <a:t>Optimizing Aggregate SPARQL Queries using Materialized RDF Views</a:t>
            </a:r>
            <a:endParaRPr lang="en-US" sz="1600" dirty="0" smtClean="0"/>
          </a:p>
          <a:p>
            <a:r>
              <a:rPr lang="en-US" sz="1600" i="1" dirty="0" err="1" smtClean="0"/>
              <a:t>D.Ibragimov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K.Hose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T.B.Pedersen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E.Zimanyi</a:t>
            </a:r>
            <a:endParaRPr lang="en-US" sz="1600" i="1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Algorithm for Selecting Views for Materialization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𝑎𝑙𝑙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𝑣𝑖𝑒𝑤𝑠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in cube lattice</a:t>
                </a: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S = {empty} – selected views</a:t>
                </a: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While Size(S) &lt; N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𝑅𝑒𝑐𝑎𝑙𝑐𝑢𝑙𝑎𝑡𝑒𝑉𝑖𝑒𝑤𝐶𝑜𝑠𝑡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𝐹𝑜𝑟𝐸𝑎𝑐h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𝐶𝑎𝑙𝑐𝑢𝑙𝑎𝑡𝑒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𝑏𝑒𝑛𝑒𝑓𝑖𝑡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𝐹𝑜𝑟𝐸𝑎𝑐h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𝑖𝑛𝑐</m:t>
                            </m:r>
                          </m:sup>
                        </m:sSub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𝑖𝑛𝑐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𝐶𝑎𝑙𝑐𝑢𝑙𝑎𝑡𝑒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𝑏𝑒𝑛𝑒𝑓𝑖𝑡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𝑖𝑛𝑐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…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𝑖𝑛𝑐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𝑆𝑒𝑙𝑒𝑐𝑡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𝑖𝑛𝑐</m:t>
                            </m:r>
                          </m:sup>
                        </m:sSub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…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𝑖𝑛𝑐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𝑤h𝑖𝑐h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𝑀𝐴𝑋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𝑆𝑖𝑧𝑒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𝑢𝑛𝑖𝑜𝑛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𝑢𝑛𝑖𝑜𝑛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𝐸𝑛𝑑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5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6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16058</TotalTime>
  <Words>1305</Words>
  <Application>Microsoft Office PowerPoint</Application>
  <PresentationFormat>Widescreen</PresentationFormat>
  <Paragraphs>304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Calibri</vt:lpstr>
      <vt:lpstr>Calibri Light</vt:lpstr>
      <vt:lpstr>Cambria Math</vt:lpstr>
      <vt:lpstr>Courier New</vt:lpstr>
      <vt:lpstr>Retrospect</vt:lpstr>
      <vt:lpstr>Optimizing Aggregate SPARQL Queries using Materialized RDF Views</vt:lpstr>
      <vt:lpstr>Motivation</vt:lpstr>
      <vt:lpstr>Motivation</vt:lpstr>
      <vt:lpstr>MARVEL – Materialized RDF Views with Entailment and incompLetness</vt:lpstr>
      <vt:lpstr>Analytical SPARQL Queries</vt:lpstr>
      <vt:lpstr>Creating Materialized Views</vt:lpstr>
      <vt:lpstr>RDF Cube Lattice</vt:lpstr>
      <vt:lpstr>Cost Model – Calculating View Benefit</vt:lpstr>
      <vt:lpstr>Algorithm for Selecting Views for Materialization </vt:lpstr>
      <vt:lpstr>Algorithm for Selecting Views for Materialization </vt:lpstr>
      <vt:lpstr>Algorithm for Selecting Views for Materialization </vt:lpstr>
      <vt:lpstr>Algorithm for Selecting Views for Materialization </vt:lpstr>
      <vt:lpstr>Algorithm for Selecting Views for Materialization </vt:lpstr>
      <vt:lpstr>Algorithm for Selecting Views for Materialization </vt:lpstr>
      <vt:lpstr>Algorithm for Selecting Views for Materialization </vt:lpstr>
      <vt:lpstr>Algorithm for Selecting Views for Materialization </vt:lpstr>
      <vt:lpstr>Algorithm for Selecting Views for Materialization </vt:lpstr>
      <vt:lpstr>Algorithm for Selecting Candidate View</vt:lpstr>
      <vt:lpstr>Algorithm for Selecting Candidate View – Query </vt:lpstr>
      <vt:lpstr>Algorithm for Selecting Candidate View – View </vt:lpstr>
      <vt:lpstr>Algorithm for Selecting Candidate View</vt:lpstr>
      <vt:lpstr>Algorithm for Selecting Candidate View</vt:lpstr>
      <vt:lpstr>Algorithm for Selecting Candidate View</vt:lpstr>
      <vt:lpstr>Algorithm for Selecting Candidate View</vt:lpstr>
      <vt:lpstr>Algorithm for Selecting Candidate View</vt:lpstr>
      <vt:lpstr>Algorithm for Selecting Candidate View</vt:lpstr>
      <vt:lpstr>Query Rewriting Algorithm </vt:lpstr>
      <vt:lpstr>Evaluation</vt:lpstr>
      <vt:lpstr>Comparing Queries in Adapted LUBM</vt:lpstr>
      <vt:lpstr>Comparing Queries in Adapted SSB</vt:lpstr>
      <vt:lpstr>Evaluation – Entailment </vt:lpstr>
      <vt:lpstr>Comparing with Partial Materialization Approach</vt:lpstr>
      <vt:lpstr>Conclusion and Future Work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OLAP over Distributed RDF Sources</dc:title>
  <dc:creator>Dilshod</dc:creator>
  <cp:lastModifiedBy>Dilshod</cp:lastModifiedBy>
  <cp:revision>328</cp:revision>
  <dcterms:created xsi:type="dcterms:W3CDTF">2014-02-17T09:20:37Z</dcterms:created>
  <dcterms:modified xsi:type="dcterms:W3CDTF">2016-10-27T08:46:54Z</dcterms:modified>
</cp:coreProperties>
</file>